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355" r:id="rId3"/>
    <p:sldId id="398" r:id="rId4"/>
    <p:sldId id="399" r:id="rId5"/>
    <p:sldId id="400" r:id="rId6"/>
    <p:sldId id="401" r:id="rId7"/>
    <p:sldId id="402" r:id="rId8"/>
    <p:sldId id="403" r:id="rId9"/>
    <p:sldId id="404" r:id="rId10"/>
    <p:sldId id="405" r:id="rId11"/>
    <p:sldId id="406" r:id="rId12"/>
    <p:sldId id="407" r:id="rId13"/>
    <p:sldId id="40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13" r:id="rId32"/>
    <p:sldId id="409" r:id="rId33"/>
    <p:sldId id="410" r:id="rId34"/>
    <p:sldId id="411" r:id="rId35"/>
    <p:sldId id="415" r:id="rId36"/>
    <p:sldId id="418" r:id="rId37"/>
    <p:sldId id="414"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DF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9" autoAdjust="0"/>
    <p:restoredTop sz="94434" autoAdjust="0"/>
  </p:normalViewPr>
  <p:slideViewPr>
    <p:cSldViewPr snapToGrid="0">
      <p:cViewPr varScale="1">
        <p:scale>
          <a:sx n="89" d="100"/>
          <a:sy n="89" d="100"/>
        </p:scale>
        <p:origin x="3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C56CD-8443-4101-89AF-DEC31154907A}"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E8D00-9AA8-4440-BFAA-42B23542AF4F}" type="slidenum">
              <a:rPr lang="en-US" smtClean="0"/>
              <a:t>‹#›</a:t>
            </a:fld>
            <a:endParaRPr lang="en-US"/>
          </a:p>
        </p:txBody>
      </p:sp>
    </p:spTree>
    <p:extLst>
      <p:ext uri="{BB962C8B-B14F-4D97-AF65-F5344CB8AC3E}">
        <p14:creationId xmlns:p14="http://schemas.microsoft.com/office/powerpoint/2010/main" val="166874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a:ln/>
        </p:spPr>
      </p:sp>
      <p:sp>
        <p:nvSpPr>
          <p:cNvPr id="40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41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9712C5-87B4-4AE7-9BC1-249877E9FAB4}" type="slidenum">
              <a:rPr lang="fr-FR" smtClean="0">
                <a:solidFill>
                  <a:srgbClr val="000000"/>
                </a:solidFill>
              </a:rPr>
              <a:pPr>
                <a:spcBef>
                  <a:spcPct val="0"/>
                </a:spcBef>
              </a:pPr>
              <a:t>1</a:t>
            </a:fld>
            <a:endParaRPr lang="fr-FR" smtClean="0">
              <a:solidFill>
                <a:srgbClr val="000000"/>
              </a:solidFill>
            </a:endParaRPr>
          </a:p>
        </p:txBody>
      </p:sp>
    </p:spTree>
    <p:extLst>
      <p:ext uri="{BB962C8B-B14F-4D97-AF65-F5344CB8AC3E}">
        <p14:creationId xmlns:p14="http://schemas.microsoft.com/office/powerpoint/2010/main" val="94617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785BB-E424-46A7-B1E9-F609BFF5830A}" type="slidenum">
              <a:rPr lang="en-US" smtClean="0"/>
              <a:t>14</a:t>
            </a:fld>
            <a:endParaRPr lang="en-US"/>
          </a:p>
        </p:txBody>
      </p:sp>
    </p:spTree>
    <p:extLst>
      <p:ext uri="{BB962C8B-B14F-4D97-AF65-F5344CB8AC3E}">
        <p14:creationId xmlns:p14="http://schemas.microsoft.com/office/powerpoint/2010/main" val="25138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80%.... According to the same statistics, </a:t>
            </a:r>
            <a:endParaRPr lang="en-GB" dirty="0"/>
          </a:p>
        </p:txBody>
      </p:sp>
      <p:sp>
        <p:nvSpPr>
          <p:cNvPr id="4" name="Slide Number Placeholder 3"/>
          <p:cNvSpPr>
            <a:spLocks noGrp="1"/>
          </p:cNvSpPr>
          <p:nvPr>
            <p:ph type="sldNum" sz="quarter" idx="10"/>
          </p:nvPr>
        </p:nvSpPr>
        <p:spPr/>
        <p:txBody>
          <a:bodyPr/>
          <a:lstStyle/>
          <a:p>
            <a:fld id="{736E8D00-9AA8-4440-BFAA-42B23542AF4F}" type="slidenum">
              <a:rPr lang="en-US" smtClean="0"/>
              <a:t>15</a:t>
            </a:fld>
            <a:endParaRPr lang="en-US"/>
          </a:p>
        </p:txBody>
      </p:sp>
    </p:spTree>
    <p:extLst>
      <p:ext uri="{BB962C8B-B14F-4D97-AF65-F5344CB8AC3E}">
        <p14:creationId xmlns:p14="http://schemas.microsoft.com/office/powerpoint/2010/main" val="277723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concern among </a:t>
            </a:r>
            <a:endParaRPr lang="en-GB" dirty="0"/>
          </a:p>
        </p:txBody>
      </p:sp>
      <p:sp>
        <p:nvSpPr>
          <p:cNvPr id="4" name="Slide Number Placeholder 3"/>
          <p:cNvSpPr>
            <a:spLocks noGrp="1"/>
          </p:cNvSpPr>
          <p:nvPr>
            <p:ph type="sldNum" sz="quarter" idx="10"/>
          </p:nvPr>
        </p:nvSpPr>
        <p:spPr/>
        <p:txBody>
          <a:bodyPr/>
          <a:lstStyle/>
          <a:p>
            <a:fld id="{736E8D00-9AA8-4440-BFAA-42B23542AF4F}" type="slidenum">
              <a:rPr lang="en-US" smtClean="0"/>
              <a:t>17</a:t>
            </a:fld>
            <a:endParaRPr lang="en-US"/>
          </a:p>
        </p:txBody>
      </p:sp>
    </p:spTree>
    <p:extLst>
      <p:ext uri="{BB962C8B-B14F-4D97-AF65-F5344CB8AC3E}">
        <p14:creationId xmlns:p14="http://schemas.microsoft.com/office/powerpoint/2010/main" val="95312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E8D00-9AA8-4440-BFAA-42B23542AF4F}" type="slidenum">
              <a:rPr lang="en-US" smtClean="0"/>
              <a:t>18</a:t>
            </a:fld>
            <a:endParaRPr lang="en-US"/>
          </a:p>
        </p:txBody>
      </p:sp>
    </p:spTree>
    <p:extLst>
      <p:ext uri="{BB962C8B-B14F-4D97-AF65-F5344CB8AC3E}">
        <p14:creationId xmlns:p14="http://schemas.microsoft.com/office/powerpoint/2010/main" val="357410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used as emulsifier, water and oil emulsions in cosmetics and personal care products.</a:t>
            </a:r>
            <a:endParaRPr lang="en-GB" dirty="0"/>
          </a:p>
        </p:txBody>
      </p:sp>
      <p:sp>
        <p:nvSpPr>
          <p:cNvPr id="4" name="Slide Number Placeholder 3"/>
          <p:cNvSpPr>
            <a:spLocks noGrp="1"/>
          </p:cNvSpPr>
          <p:nvPr>
            <p:ph type="sldNum" sz="quarter" idx="10"/>
          </p:nvPr>
        </p:nvSpPr>
        <p:spPr/>
        <p:txBody>
          <a:bodyPr/>
          <a:lstStyle/>
          <a:p>
            <a:fld id="{736E8D00-9AA8-4440-BFAA-42B23542AF4F}" type="slidenum">
              <a:rPr lang="en-US" smtClean="0"/>
              <a:t>26</a:t>
            </a:fld>
            <a:endParaRPr lang="en-US"/>
          </a:p>
        </p:txBody>
      </p:sp>
    </p:spTree>
    <p:extLst>
      <p:ext uri="{BB962C8B-B14F-4D97-AF65-F5344CB8AC3E}">
        <p14:creationId xmlns:p14="http://schemas.microsoft.com/office/powerpoint/2010/main" val="116933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20F5CA-BA29-4C7B-ACF3-72AB55CDDCA5}"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911306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CD155-D32B-47D9-BFD1-C2B261E1A68D}"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613364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E30049-3250-4716-8BCD-EAB76EAACE31}"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664972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D288F1-EAB8-4FC2-B05A-66D5BD060C36}"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7143428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D8243D-C8CE-46EA-87B6-CAE7F4138D49}"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1429310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894856-188C-46F9-9E1B-717625BF43B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683663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787084-FC02-448D-80A3-06476E388B6E}"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9122608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AAA50F-9F56-432C-839E-00167E35442A}"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7707322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024A6F-3904-409B-9D28-B6D810A24043}"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4502221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F21C6A-6DD8-434B-A671-BB30C360D274}"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4450703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CE72B-57F5-4518-932F-12652D1FE2D3}"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8697437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DF891"/>
            </a:gs>
            <a:gs pos="100000">
              <a:srgbClr val="FFFF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fr-F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fr-F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E687916-9FE4-4E0A-9980-CF0974FB0405}" type="slidenum">
              <a:rPr lang="fr-FR">
                <a:solidFill>
                  <a:srgbClr val="000000"/>
                </a:solidFill>
              </a:rPr>
              <a:pPr fontAlgn="base">
                <a:spcBef>
                  <a:spcPct val="0"/>
                </a:spcBef>
                <a:spcAft>
                  <a:spcPct val="0"/>
                </a:spcAft>
                <a:defRPr/>
              </a:pPr>
              <a:t>‹#›</a:t>
            </a:fld>
            <a:endParaRPr lang="fr-FR">
              <a:solidFill>
                <a:srgbClr val="000000"/>
              </a:solidFill>
            </a:endParaRPr>
          </a:p>
        </p:txBody>
      </p:sp>
    </p:spTree>
    <p:extLst>
      <p:ext uri="{BB962C8B-B14F-4D97-AF65-F5344CB8AC3E}">
        <p14:creationId xmlns:p14="http://schemas.microsoft.com/office/powerpoint/2010/main" val="10449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mailto:vc@utg.edu.g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2122085" y="734988"/>
            <a:ext cx="8669547" cy="1107692"/>
          </a:xfrm>
          <a:prstGeom prst="rect">
            <a:avLst/>
          </a:prstGeom>
          <a:gradFill rotWithShape="1">
            <a:gsLst>
              <a:gs pos="0">
                <a:srgbClr val="FDF891"/>
              </a:gs>
              <a:gs pos="100000">
                <a:srgbClr val="FFFFF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3600" b="1" dirty="0" smtClean="0">
                <a:solidFill>
                  <a:schemeClr val="accent2"/>
                </a:solidFill>
              </a:rPr>
              <a:t>Impact of Covid-19 on Halal Industry</a:t>
            </a:r>
            <a:endParaRPr lang="en-US" sz="3500" b="1" i="1" dirty="0">
              <a:solidFill>
                <a:schemeClr val="accent2"/>
              </a:solidFill>
              <a:latin typeface="Arial Rounded MT Bold" panose="020F0704030504030204" pitchFamily="34" charset="0"/>
              <a:cs typeface="Times New Roman" panose="02020603050405020304" pitchFamily="18" charset="0"/>
            </a:endParaRPr>
          </a:p>
        </p:txBody>
      </p:sp>
      <p:pic>
        <p:nvPicPr>
          <p:cNvPr id="3" name="Picture 2" descr="The Halal Food Ecosystem – Its Progress, Challenge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1" y="5465256"/>
            <a:ext cx="3865418" cy="12749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045527" y="5472002"/>
            <a:ext cx="2647833" cy="1223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Generic Pharmaceutical Assocation |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636" y="5472002"/>
            <a:ext cx="3345498" cy="1316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Quip Buy - Online Super Sto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7134" y="5480224"/>
            <a:ext cx="2182466" cy="1274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848614" y="1894678"/>
            <a:ext cx="7326044" cy="707886"/>
          </a:xfrm>
          <a:prstGeom prst="rect">
            <a:avLst/>
          </a:prstGeom>
        </p:spPr>
        <p:txBody>
          <a:bodyPr wrap="none">
            <a:spAutoFit/>
          </a:bodyPr>
          <a:lstStyle/>
          <a:p>
            <a:pPr algn="ctr" fontAlgn="base">
              <a:spcBef>
                <a:spcPct val="100000"/>
              </a:spcBef>
              <a:spcAft>
                <a:spcPct val="0"/>
              </a:spcAft>
              <a:buFontTx/>
              <a:buNone/>
            </a:pPr>
            <a:r>
              <a:rPr lang="en-US" sz="4000" b="1" dirty="0" smtClean="0">
                <a:solidFill>
                  <a:srgbClr val="000000"/>
                </a:solidFill>
                <a:latin typeface="Calibri" panose="020F0502020204030204" pitchFamily="34" charset="0"/>
              </a:rPr>
              <a:t>Prof. Dr. </a:t>
            </a:r>
            <a:r>
              <a:rPr lang="en-US" sz="4000" b="1" dirty="0" err="1" smtClean="0">
                <a:solidFill>
                  <a:srgbClr val="000000"/>
                </a:solidFill>
                <a:latin typeface="Calibri" panose="020F0502020204030204" pitchFamily="34" charset="0"/>
              </a:rPr>
              <a:t>Faqir</a:t>
            </a:r>
            <a:r>
              <a:rPr lang="en-US" sz="4000" b="1" dirty="0" smtClean="0">
                <a:solidFill>
                  <a:srgbClr val="000000"/>
                </a:solidFill>
                <a:latin typeface="Calibri" panose="020F0502020204030204" pitchFamily="34" charset="0"/>
              </a:rPr>
              <a:t> Muhammad </a:t>
            </a:r>
            <a:r>
              <a:rPr lang="en-US" sz="4000" b="1" dirty="0" err="1" smtClean="0">
                <a:solidFill>
                  <a:srgbClr val="000000"/>
                </a:solidFill>
                <a:latin typeface="Calibri" panose="020F0502020204030204" pitchFamily="34" charset="0"/>
              </a:rPr>
              <a:t>Anjum</a:t>
            </a:r>
            <a:endParaRPr lang="en-US" sz="4000" b="1" dirty="0">
              <a:solidFill>
                <a:srgbClr val="000000"/>
              </a:solidFill>
              <a:latin typeface="Calibri" panose="020F0502020204030204" pitchFamily="34" charset="0"/>
            </a:endParaRPr>
          </a:p>
        </p:txBody>
      </p:sp>
      <p:sp>
        <p:nvSpPr>
          <p:cNvPr id="9" name="Rectangle 3"/>
          <p:cNvSpPr>
            <a:spLocks noChangeArrowheads="1"/>
          </p:cNvSpPr>
          <p:nvPr/>
        </p:nvSpPr>
        <p:spPr bwMode="auto">
          <a:xfrm>
            <a:off x="3872996" y="2602564"/>
            <a:ext cx="457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0"/>
              </a:spcBef>
              <a:spcAft>
                <a:spcPct val="0"/>
              </a:spcAft>
              <a:buFontTx/>
              <a:buNone/>
            </a:pPr>
            <a:r>
              <a:rPr lang="en-US" sz="2000" b="1" dirty="0" smtClean="0">
                <a:solidFill>
                  <a:srgbClr val="333399"/>
                </a:solidFill>
                <a:latin typeface="Calibri" panose="020F0502020204030204" pitchFamily="34" charset="0"/>
              </a:rPr>
              <a:t>Vice Chancellor</a:t>
            </a:r>
            <a:endParaRPr lang="en-US" sz="2000" b="1" dirty="0">
              <a:solidFill>
                <a:srgbClr val="333399"/>
              </a:solidFill>
              <a:latin typeface="Calibri" panose="020F0502020204030204" pitchFamily="34" charset="0"/>
            </a:endParaRPr>
          </a:p>
          <a:p>
            <a:pPr algn="ctr" fontAlgn="base">
              <a:spcBef>
                <a:spcPct val="0"/>
              </a:spcBef>
              <a:spcAft>
                <a:spcPct val="0"/>
              </a:spcAft>
              <a:buFontTx/>
              <a:buNone/>
            </a:pPr>
            <a:r>
              <a:rPr lang="en-US" sz="2000" dirty="0" smtClean="0">
                <a:solidFill>
                  <a:srgbClr val="333399"/>
                </a:solidFill>
                <a:latin typeface="Calibri" panose="020F0502020204030204" pitchFamily="34" charset="0"/>
              </a:rPr>
              <a:t>University of the Gambia,</a:t>
            </a:r>
          </a:p>
          <a:p>
            <a:pPr algn="ctr" fontAlgn="base">
              <a:spcBef>
                <a:spcPct val="0"/>
              </a:spcBef>
              <a:spcAft>
                <a:spcPct val="0"/>
              </a:spcAft>
              <a:buFontTx/>
              <a:buNone/>
            </a:pPr>
            <a:r>
              <a:rPr lang="en-US" sz="2000" dirty="0" smtClean="0">
                <a:solidFill>
                  <a:srgbClr val="333399"/>
                </a:solidFill>
                <a:latin typeface="Calibri" panose="020F0502020204030204" pitchFamily="34" charset="0"/>
              </a:rPr>
              <a:t>Gambia</a:t>
            </a:r>
            <a:endParaRPr lang="en-US" sz="2000" dirty="0">
              <a:solidFill>
                <a:srgbClr val="333399"/>
              </a:solidFill>
              <a:latin typeface="Calibri" panose="020F0502020204030204" pitchFamily="34" charset="0"/>
            </a:endParaRPr>
          </a:p>
          <a:p>
            <a:pPr algn="ctr" fontAlgn="base">
              <a:spcBef>
                <a:spcPct val="0"/>
              </a:spcBef>
              <a:spcAft>
                <a:spcPct val="0"/>
              </a:spcAft>
              <a:buFontTx/>
              <a:buNone/>
            </a:pPr>
            <a:r>
              <a:rPr lang="en-US" sz="2000" dirty="0">
                <a:solidFill>
                  <a:srgbClr val="000000"/>
                </a:solidFill>
                <a:latin typeface="Calibri" panose="020F0502020204030204" pitchFamily="34" charset="0"/>
              </a:rPr>
              <a:t>Email: </a:t>
            </a:r>
            <a:r>
              <a:rPr lang="en-US" sz="2000" dirty="0" smtClean="0">
                <a:solidFill>
                  <a:srgbClr val="000000"/>
                </a:solidFill>
                <a:latin typeface="Calibri" panose="020F0502020204030204" pitchFamily="34" charset="0"/>
                <a:hlinkClick r:id="rId7"/>
              </a:rPr>
              <a:t>vc@utg.edu.gm</a:t>
            </a:r>
            <a:r>
              <a:rPr lang="en-US" sz="2000" dirty="0" smtClean="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p:txBody>
      </p:sp>
      <p:pic>
        <p:nvPicPr>
          <p:cNvPr id="2" name="Picture 1"/>
          <p:cNvPicPr>
            <a:picLocks noChangeAspect="1"/>
          </p:cNvPicPr>
          <p:nvPr/>
        </p:nvPicPr>
        <p:blipFill>
          <a:blip r:embed="rId8">
            <a:clrChange>
              <a:clrFrom>
                <a:srgbClr val="FFFFFF"/>
              </a:clrFrom>
              <a:clrTo>
                <a:srgbClr val="FFFFFF">
                  <a:alpha val="0"/>
                </a:srgbClr>
              </a:clrTo>
            </a:clrChange>
          </a:blip>
          <a:stretch>
            <a:fillRect/>
          </a:stretch>
        </p:blipFill>
        <p:spPr>
          <a:xfrm>
            <a:off x="77638" y="177421"/>
            <a:ext cx="2044447" cy="1556487"/>
          </a:xfrm>
          <a:prstGeom prst="rect">
            <a:avLst/>
          </a:prstGeom>
        </p:spPr>
      </p:pic>
      <p:pic>
        <p:nvPicPr>
          <p:cNvPr id="7" name="Picture 6"/>
          <p:cNvPicPr>
            <a:picLocks noChangeAspect="1"/>
          </p:cNvPicPr>
          <p:nvPr/>
        </p:nvPicPr>
        <p:blipFill>
          <a:blip r:embed="rId9"/>
          <a:stretch>
            <a:fillRect/>
          </a:stretch>
        </p:blipFill>
        <p:spPr>
          <a:xfrm>
            <a:off x="10852030" y="177422"/>
            <a:ext cx="1259456" cy="1478850"/>
          </a:xfrm>
          <a:prstGeom prst="rect">
            <a:avLst/>
          </a:prstGeom>
        </p:spPr>
      </p:pic>
    </p:spTree>
    <p:extLst>
      <p:ext uri="{BB962C8B-B14F-4D97-AF65-F5344CB8AC3E}">
        <p14:creationId xmlns:p14="http://schemas.microsoft.com/office/powerpoint/2010/main" val="1132957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708" y="1080655"/>
            <a:ext cx="10571019" cy="4585855"/>
          </a:xfrm>
        </p:spPr>
        <p:txBody>
          <a:bodyPr/>
          <a:lstStyle/>
          <a:p>
            <a:r>
              <a:rPr lang="en-US" dirty="0">
                <a:latin typeface="Times New Roman" panose="02020603050405020304" pitchFamily="18" charset="0"/>
                <a:cs typeface="Times New Roman" panose="02020603050405020304" pitchFamily="18" charset="0"/>
              </a:rPr>
              <a:t>Food is considered halal or haram by looking at the whole food chain</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risks involved in halal supply chain will increase the possibility of the food products turned from halal to haram</a:t>
            </a:r>
          </a:p>
          <a:p>
            <a:endParaRPr lang="en-US" dirty="0"/>
          </a:p>
          <a:p>
            <a:endParaRPr lang="en-US" dirty="0">
              <a:latin typeface="Times New Roman" panose="02020603050405020304" pitchFamily="18" charset="0"/>
              <a:cs typeface="Times New Roman" panose="02020603050405020304" pitchFamily="18" charset="0"/>
            </a:endParaRP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89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34094"/>
          </a:xfrm>
        </p:spPr>
        <p:txBody>
          <a:bodyPr/>
          <a:lstStyle/>
          <a:p>
            <a:r>
              <a:rPr lang="en-US" sz="3600" dirty="0">
                <a:solidFill>
                  <a:schemeClr val="accent2"/>
                </a:solidFill>
              </a:rPr>
              <a:t>CHALLENGES IN INTERNATIONAL TRADE OF HALAL FOOD PRODUCTS</a:t>
            </a:r>
          </a:p>
        </p:txBody>
      </p:sp>
      <p:sp>
        <p:nvSpPr>
          <p:cNvPr id="3" name="Content Placeholder 2"/>
          <p:cNvSpPr>
            <a:spLocks noGrp="1"/>
          </p:cNvSpPr>
          <p:nvPr>
            <p:ph idx="1"/>
          </p:nvPr>
        </p:nvSpPr>
        <p:spPr>
          <a:xfrm>
            <a:off x="609600" y="1288474"/>
            <a:ext cx="10972800" cy="4128150"/>
          </a:xfrm>
        </p:spPr>
        <p:txBody>
          <a:bodyPr/>
          <a:lstStyle/>
          <a:p>
            <a:pPr algn="just"/>
            <a:r>
              <a:rPr lang="en-US" dirty="0">
                <a:latin typeface="Times New Roman" panose="02020603050405020304" pitchFamily="18" charset="0"/>
                <a:cs typeface="Times New Roman" panose="02020603050405020304" pitchFamily="18" charset="0"/>
              </a:rPr>
              <a:t>First, is the fact that most of the current importing countries still rely on non-tradable food products that are largely supplied domestically.</a:t>
            </a:r>
          </a:p>
          <a:p>
            <a:pPr algn="just"/>
            <a:r>
              <a:rPr lang="en-US" dirty="0">
                <a:latin typeface="Times New Roman" panose="02020603050405020304" pitchFamily="18" charset="0"/>
                <a:cs typeface="Times New Roman" panose="02020603050405020304" pitchFamily="18" charset="0"/>
              </a:rPr>
              <a:t> Second, in the case of high tradable products, such as in the GCC countries, reliance on the Halal status alone simply cannot work. Halal products are already becoming mainstream products. Being Halal is necessary, but not a sufficient condition.</a:t>
            </a:r>
          </a:p>
          <a:p>
            <a:pPr marL="0" indent="0" algn="just">
              <a:buNone/>
            </a:pPr>
            <a:r>
              <a:rPr lang="en-US" sz="3600" dirty="0">
                <a:latin typeface="Times New Roman" panose="02020603050405020304" pitchFamily="18" charset="0"/>
                <a:cs typeface="Times New Roman" panose="02020603050405020304" pitchFamily="18" charset="0"/>
              </a:rPr>
              <a:t> </a:t>
            </a:r>
          </a:p>
          <a:p>
            <a:endParaRPr lang="en-US" dirty="0">
              <a:solidFill>
                <a:srgbClr val="FF0000"/>
              </a:solidFill>
            </a:endParaRP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359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75855"/>
            <a:ext cx="10972800" cy="5430981"/>
          </a:xfrm>
        </p:spPr>
        <p:txBody>
          <a:bodyPr/>
          <a:lstStyle/>
          <a:p>
            <a:pPr algn="just"/>
            <a:r>
              <a:rPr lang="en-US" dirty="0">
                <a:latin typeface="Times New Roman" panose="02020603050405020304" pitchFamily="18" charset="0"/>
                <a:cs typeface="Times New Roman" panose="02020603050405020304" pitchFamily="18" charset="0"/>
              </a:rPr>
              <a:t>Third, as Halal products are universal products, the packaging and labelling must represent world-class standard. Most Halal products in the export markets failed due to poor packaging, poor product adaptability to suit the local taste requirement and lack of branding </a:t>
            </a:r>
            <a:r>
              <a:rPr lang="en-US" dirty="0" smtClean="0">
                <a:latin typeface="Times New Roman" panose="02020603050405020304" pitchFamily="18" charset="0"/>
                <a:cs typeface="Times New Roman" panose="02020603050405020304" pitchFamily="18" charset="0"/>
              </a:rPr>
              <a:t>exercise</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Brand awareness and loyalty must be built gradually and it cannot be achieved in a day. when it is gained, the pay-offs will be great.</a:t>
            </a:r>
          </a:p>
          <a:p>
            <a:endParaRPr lang="en-US" b="1" dirty="0"/>
          </a:p>
        </p:txBody>
      </p:sp>
      <p:pic>
        <p:nvPicPr>
          <p:cNvPr id="5"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937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1"/>
            <a:ext cx="10972800" cy="5364164"/>
          </a:xfrm>
        </p:spPr>
        <p:txBody>
          <a:bodyPr/>
          <a:lstStyle/>
          <a:p>
            <a:pPr algn="just"/>
            <a:r>
              <a:rPr lang="en-US" dirty="0" smtClean="0">
                <a:latin typeface="Times New Roman" panose="02020603050405020304" pitchFamily="18" charset="0"/>
                <a:cs typeface="Times New Roman" panose="02020603050405020304" pitchFamily="18" charset="0"/>
              </a:rPr>
              <a:t>Forth halal </a:t>
            </a:r>
            <a:r>
              <a:rPr lang="en-US" dirty="0">
                <a:latin typeface="Times New Roman" panose="02020603050405020304" pitchFamily="18" charset="0"/>
                <a:cs typeface="Times New Roman" panose="02020603050405020304" pitchFamily="18" charset="0"/>
              </a:rPr>
              <a:t>markets are not similar to other markets everywhere. Each is a fragmented market by ethnicity, location, income and a few other determinants. Therefore, a one-size-fits-all strategy simply cannot work. Product adaptability in each target market needs to be considered seriously. As with the case of other food products, consumer requirements may differ across the region.</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522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27" y="392849"/>
            <a:ext cx="8601807" cy="694591"/>
          </a:xfrm>
        </p:spPr>
        <p:txBody>
          <a:bodyPr/>
          <a:lstStyle/>
          <a:p>
            <a:r>
              <a:rPr lang="en-US" sz="3600" dirty="0">
                <a:solidFill>
                  <a:schemeClr val="accent2"/>
                </a:solidFill>
              </a:rPr>
              <a:t>HALAL PRODUCTS</a:t>
            </a:r>
          </a:p>
        </p:txBody>
      </p:sp>
      <p:sp>
        <p:nvSpPr>
          <p:cNvPr id="5" name="Content Placeholder 4"/>
          <p:cNvSpPr>
            <a:spLocks noGrp="1"/>
          </p:cNvSpPr>
          <p:nvPr>
            <p:ph idx="1"/>
          </p:nvPr>
        </p:nvSpPr>
        <p:spPr>
          <a:xfrm>
            <a:off x="401515" y="1180245"/>
            <a:ext cx="10972800" cy="4314947"/>
          </a:xfrm>
        </p:spPr>
        <p:txBody>
          <a:bodyPr/>
          <a:lstStyle/>
          <a:p>
            <a:pPr marL="0" indent="0">
              <a:buNone/>
            </a:pPr>
            <a:r>
              <a:rPr lang="en-US" altLang="en-US" dirty="0"/>
              <a:t>HALAL Products also includes </a:t>
            </a:r>
            <a:r>
              <a:rPr lang="en-US" altLang="en-US" dirty="0">
                <a:ln w="10160">
                  <a:solidFill>
                    <a:schemeClr val="accent1"/>
                  </a:solidFill>
                  <a:prstDash val="solid"/>
                </a:ln>
                <a:solidFill>
                  <a:srgbClr val="7030A0"/>
                </a:solidFill>
              </a:rPr>
              <a:t>Non-Food products </a:t>
            </a:r>
            <a:r>
              <a:rPr lang="en-US" altLang="en-US" dirty="0"/>
              <a:t>such as:</a:t>
            </a:r>
            <a:br>
              <a:rPr lang="en-US" altLang="en-US" dirty="0"/>
            </a:br>
            <a:endParaRPr lang="en-US" altLang="en-US" dirty="0" smtClean="0"/>
          </a:p>
          <a:p>
            <a:r>
              <a:rPr lang="en-GB" sz="2800" dirty="0"/>
              <a:t>Pharmaceuticals </a:t>
            </a:r>
            <a:endParaRPr lang="en-GB" sz="2800" dirty="0" smtClean="0"/>
          </a:p>
          <a:p>
            <a:r>
              <a:rPr lang="en-GB" sz="2800" dirty="0" smtClean="0"/>
              <a:t>Cosmetics </a:t>
            </a:r>
            <a:r>
              <a:rPr lang="en-GB" sz="2800" dirty="0"/>
              <a:t>&amp; Beauty products</a:t>
            </a:r>
          </a:p>
          <a:p>
            <a:r>
              <a:rPr lang="en-GB" sz="2800" dirty="0"/>
              <a:t>Personal Care &amp; Body Care Products </a:t>
            </a:r>
          </a:p>
          <a:p>
            <a:r>
              <a:rPr lang="en-GB" sz="2800" dirty="0" err="1" smtClean="0"/>
              <a:t>Nutraceuticals</a:t>
            </a:r>
            <a:r>
              <a:rPr lang="en-GB" sz="2800" dirty="0" smtClean="0"/>
              <a:t> </a:t>
            </a:r>
            <a:r>
              <a:rPr lang="en-GB" sz="2800" dirty="0"/>
              <a:t>&amp; Supplements </a:t>
            </a:r>
          </a:p>
          <a:p>
            <a:endParaRPr lang="en-GB" dirty="0"/>
          </a:p>
        </p:txBody>
      </p:sp>
      <p:pic>
        <p:nvPicPr>
          <p:cNvPr id="15362" name="Picture 2" descr="The Halal Food Ecosystem – Its Progress, Challenge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10" y="5495192"/>
            <a:ext cx="3865418" cy="1245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636" y="5472002"/>
            <a:ext cx="3345498" cy="1316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alal vs Haram - What is the Difference? [How to Identify Halal Food]"/>
          <p:cNvPicPr>
            <a:picLocks noChangeAspect="1" noChangeArrowheads="1"/>
          </p:cNvPicPr>
          <p:nvPr/>
        </p:nvPicPr>
        <p:blipFill rotWithShape="1">
          <a:blip r:embed="rId5">
            <a:extLst>
              <a:ext uri="{28A0092B-C50C-407E-A947-70E740481C1C}">
                <a14:useLocalDpi xmlns:a14="http://schemas.microsoft.com/office/drawing/2010/main" val="0"/>
              </a:ext>
            </a:extLst>
          </a:blip>
          <a:srcRect r="49036"/>
          <a:stretch/>
        </p:blipFill>
        <p:spPr bwMode="auto">
          <a:xfrm>
            <a:off x="4045527" y="5472002"/>
            <a:ext cx="2647833" cy="12234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Quip Buy - Online Super Sto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7134" y="5480224"/>
            <a:ext cx="2182466" cy="127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098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lstStyle/>
          <a:p>
            <a:r>
              <a:rPr lang="en-US" sz="3600" dirty="0" smtClean="0">
                <a:solidFill>
                  <a:schemeClr val="accent2"/>
                </a:solidFill>
              </a:rPr>
              <a:t>Global halal Industry</a:t>
            </a:r>
            <a:endParaRPr lang="en-GB" sz="3600" dirty="0">
              <a:solidFill>
                <a:schemeClr val="accent2"/>
              </a:solidFill>
            </a:endParaRPr>
          </a:p>
        </p:txBody>
      </p:sp>
      <p:sp>
        <p:nvSpPr>
          <p:cNvPr id="3" name="Content Placeholder 2"/>
          <p:cNvSpPr>
            <a:spLocks noGrp="1"/>
          </p:cNvSpPr>
          <p:nvPr>
            <p:ph idx="1"/>
          </p:nvPr>
        </p:nvSpPr>
        <p:spPr>
          <a:xfrm>
            <a:off x="532688" y="914400"/>
            <a:ext cx="11277600" cy="5732090"/>
          </a:xfrm>
        </p:spPr>
        <p:txBody>
          <a:bodyPr/>
          <a:lstStyle/>
          <a:p>
            <a:pPr algn="just"/>
            <a:r>
              <a:rPr lang="en-GB" dirty="0" smtClean="0"/>
              <a:t>Halal </a:t>
            </a:r>
            <a:r>
              <a:rPr lang="en-GB" dirty="0"/>
              <a:t>trade is estimated to be around </a:t>
            </a:r>
            <a:r>
              <a:rPr lang="en-GB" dirty="0">
                <a:solidFill>
                  <a:srgbClr val="7030A0"/>
                </a:solidFill>
              </a:rPr>
              <a:t>3 Trillion USD </a:t>
            </a:r>
            <a:r>
              <a:rPr lang="en-GB" dirty="0"/>
              <a:t>a year </a:t>
            </a:r>
            <a:endParaRPr lang="en-GB" dirty="0" smtClean="0"/>
          </a:p>
          <a:p>
            <a:pPr algn="just"/>
            <a:r>
              <a:rPr lang="en-GB" dirty="0" smtClean="0"/>
              <a:t>Expected to </a:t>
            </a:r>
            <a:r>
              <a:rPr lang="en-GB" dirty="0"/>
              <a:t>reach </a:t>
            </a:r>
            <a:r>
              <a:rPr lang="en-GB" dirty="0">
                <a:solidFill>
                  <a:srgbClr val="7030A0"/>
                </a:solidFill>
              </a:rPr>
              <a:t>4 Trillion USD </a:t>
            </a:r>
            <a:r>
              <a:rPr lang="en-GB" dirty="0"/>
              <a:t>by </a:t>
            </a:r>
            <a:r>
              <a:rPr lang="en-GB" dirty="0" smtClean="0"/>
              <a:t>2022</a:t>
            </a:r>
            <a:endParaRPr lang="en-GB" dirty="0"/>
          </a:p>
          <a:p>
            <a:pPr algn="just"/>
            <a:r>
              <a:rPr lang="en-US" dirty="0"/>
              <a:t>UN statistics recorded yearly growth of Muslims at around </a:t>
            </a:r>
            <a:r>
              <a:rPr lang="en-US" dirty="0">
                <a:solidFill>
                  <a:srgbClr val="7030A0"/>
                </a:solidFill>
              </a:rPr>
              <a:t>6.4% </a:t>
            </a:r>
            <a:r>
              <a:rPr lang="en-US" dirty="0"/>
              <a:t>compared</a:t>
            </a:r>
            <a:r>
              <a:rPr lang="en-US" dirty="0">
                <a:solidFill>
                  <a:srgbClr val="7030A0"/>
                </a:solidFill>
              </a:rPr>
              <a:t> </a:t>
            </a:r>
            <a:r>
              <a:rPr lang="en-US" dirty="0"/>
              <a:t>to </a:t>
            </a:r>
            <a:r>
              <a:rPr lang="en-US" dirty="0">
                <a:solidFill>
                  <a:srgbClr val="7030A0"/>
                </a:solidFill>
              </a:rPr>
              <a:t>1.46%</a:t>
            </a:r>
            <a:r>
              <a:rPr lang="en-US" dirty="0"/>
              <a:t> for </a:t>
            </a:r>
            <a:r>
              <a:rPr lang="en-US" dirty="0" smtClean="0"/>
              <a:t>Christianity </a:t>
            </a:r>
            <a:endParaRPr lang="en-US" dirty="0"/>
          </a:p>
          <a:p>
            <a:pPr algn="just"/>
            <a:r>
              <a:rPr lang="en-US" dirty="0"/>
              <a:t>1 in 5 persons in this world is a Muslim by birth or geography</a:t>
            </a:r>
            <a:endParaRPr lang="en-GB" dirty="0"/>
          </a:p>
          <a:p>
            <a:pPr algn="just"/>
            <a:r>
              <a:rPr lang="en-GB" dirty="0" smtClean="0">
                <a:solidFill>
                  <a:srgbClr val="7030A0"/>
                </a:solidFill>
              </a:rPr>
              <a:t>80</a:t>
            </a:r>
            <a:r>
              <a:rPr lang="en-GB" dirty="0">
                <a:solidFill>
                  <a:srgbClr val="7030A0"/>
                </a:solidFill>
              </a:rPr>
              <a:t>% </a:t>
            </a:r>
            <a:r>
              <a:rPr lang="en-GB" dirty="0"/>
              <a:t>of the global </a:t>
            </a:r>
            <a:r>
              <a:rPr lang="en-GB" dirty="0" smtClean="0"/>
              <a:t>halal </a:t>
            </a:r>
            <a:r>
              <a:rPr lang="en-GB" dirty="0"/>
              <a:t>supplier base of Food &amp; Non-Food products </a:t>
            </a:r>
            <a:endParaRPr lang="en-GB" dirty="0" smtClean="0"/>
          </a:p>
          <a:p>
            <a:pPr lvl="1" algn="just"/>
            <a:r>
              <a:rPr lang="en-GB" dirty="0" smtClean="0"/>
              <a:t>Non-Muslim countries</a:t>
            </a:r>
            <a:endParaRPr lang="en-US" dirty="0" smtClean="0"/>
          </a:p>
        </p:txBody>
      </p:sp>
      <p:pic>
        <p:nvPicPr>
          <p:cNvPr id="6" name="Picture 2" descr="The Halal Food Ecosystem – Its Progress, Challenge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4" y="5763490"/>
            <a:ext cx="4294909" cy="976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641273" y="5640141"/>
            <a:ext cx="2647833" cy="1223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eneric Pharmaceutical Assocation |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636" y="5472002"/>
            <a:ext cx="3345498" cy="1316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Quip Buy - Online Super Sto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7135" y="5465255"/>
            <a:ext cx="2139478" cy="127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054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88" y="142484"/>
            <a:ext cx="10972800" cy="746279"/>
          </a:xfrm>
        </p:spPr>
        <p:txBody>
          <a:bodyPr/>
          <a:lstStyle/>
          <a:p>
            <a:r>
              <a:rPr lang="en-US" sz="3600" dirty="0" smtClean="0">
                <a:solidFill>
                  <a:schemeClr val="accent2"/>
                </a:solidFill>
              </a:rPr>
              <a:t>Halal Pharmaceuticals</a:t>
            </a:r>
            <a:endParaRPr lang="en-GB" sz="3600" dirty="0">
              <a:solidFill>
                <a:schemeClr val="accent2"/>
              </a:solidFill>
            </a:endParaRPr>
          </a:p>
        </p:txBody>
      </p:sp>
      <p:sp>
        <p:nvSpPr>
          <p:cNvPr id="3" name="Content Placeholder 2"/>
          <p:cNvSpPr>
            <a:spLocks noGrp="1"/>
          </p:cNvSpPr>
          <p:nvPr>
            <p:ph idx="1"/>
          </p:nvPr>
        </p:nvSpPr>
        <p:spPr>
          <a:xfrm>
            <a:off x="969818" y="1094263"/>
            <a:ext cx="8556091" cy="4106007"/>
          </a:xfrm>
        </p:spPr>
        <p:txBody>
          <a:bodyPr/>
          <a:lstStyle/>
          <a:p>
            <a:r>
              <a:rPr lang="en-GB" dirty="0"/>
              <a:t>Pharmaceutical and health products are also large growth areas in the global halal </a:t>
            </a:r>
            <a:r>
              <a:rPr lang="en-GB" dirty="0" smtClean="0"/>
              <a:t>industries</a:t>
            </a:r>
          </a:p>
          <a:p>
            <a:r>
              <a:rPr lang="en-GB" dirty="0" smtClean="0"/>
              <a:t>Demand </a:t>
            </a:r>
            <a:r>
              <a:rPr lang="en-GB" dirty="0"/>
              <a:t>for </a:t>
            </a:r>
            <a:endParaRPr lang="en-GB" dirty="0" smtClean="0"/>
          </a:p>
          <a:p>
            <a:pPr lvl="1"/>
            <a:r>
              <a:rPr lang="en-GB" dirty="0" smtClean="0"/>
              <a:t>halal pharmaceutical </a:t>
            </a:r>
          </a:p>
          <a:p>
            <a:pPr lvl="1"/>
            <a:r>
              <a:rPr lang="en-GB" dirty="0" smtClean="0"/>
              <a:t>healthcare </a:t>
            </a:r>
            <a:r>
              <a:rPr lang="en-GB" dirty="0"/>
              <a:t>products </a:t>
            </a:r>
            <a:endParaRPr lang="en-GB" dirty="0" smtClean="0"/>
          </a:p>
          <a:p>
            <a:r>
              <a:rPr lang="en-GB" dirty="0" smtClean="0"/>
              <a:t>USD555 </a:t>
            </a:r>
            <a:r>
              <a:rPr lang="en-GB" dirty="0"/>
              <a:t>billion in Muslim-majority </a:t>
            </a:r>
            <a:r>
              <a:rPr lang="en-GB" dirty="0" smtClean="0"/>
              <a:t>countries </a:t>
            </a:r>
          </a:p>
          <a:p>
            <a:endParaRPr lang="en-GB" b="1" dirty="0"/>
          </a:p>
        </p:txBody>
      </p:sp>
      <p:sp>
        <p:nvSpPr>
          <p:cNvPr id="4" name="AutoShape 4" descr="Generic Pharmaceutical Assocation |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Generic Pharmaceutical Assocation | LinkedIn"/>
          <p:cNvSpPr>
            <a:spLocks noChangeAspect="1" noChangeArrowheads="1"/>
          </p:cNvSpPr>
          <p:nvPr/>
        </p:nvSpPr>
        <p:spPr bwMode="auto">
          <a:xfrm>
            <a:off x="668194"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Talc in Cosmetics | Dolo-Talc in Cosmetics | Avani Group of Industr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Talc in Cosmetics | Dolo-Talc in Cosmetics | Avani Group of Industri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Quip Buy - Online Super St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6436" y="5465256"/>
            <a:ext cx="2150873" cy="127498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6" descr="He &amp; She Cosmetics - Photos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He &amp; She Cosmetics - Photos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045527" y="5472002"/>
            <a:ext cx="2647833" cy="12234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e Halal Food Ecosystem – Its Progress, Challenges an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64" y="5465256"/>
            <a:ext cx="3851563" cy="1274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Generic Pharmaceutical Assocation |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636" y="5472002"/>
            <a:ext cx="3345498" cy="1316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halal health care produ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5691" y="1903802"/>
            <a:ext cx="2254338" cy="235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46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220"/>
            <a:ext cx="10972800" cy="1143000"/>
          </a:xfrm>
        </p:spPr>
        <p:txBody>
          <a:bodyPr/>
          <a:lstStyle/>
          <a:p>
            <a:pPr algn="r"/>
            <a:r>
              <a:rPr lang="en-US" sz="3600" dirty="0" smtClean="0">
                <a:solidFill>
                  <a:schemeClr val="accent2"/>
                </a:solidFill>
              </a:rPr>
              <a:t>Cont..</a:t>
            </a:r>
            <a:endParaRPr lang="en-GB" sz="3600" dirty="0">
              <a:solidFill>
                <a:schemeClr val="accent2"/>
              </a:solidFill>
            </a:endParaRPr>
          </a:p>
        </p:txBody>
      </p:sp>
      <p:sp>
        <p:nvSpPr>
          <p:cNvPr id="3" name="Content Placeholder 2"/>
          <p:cNvSpPr>
            <a:spLocks noGrp="1"/>
          </p:cNvSpPr>
          <p:nvPr>
            <p:ph idx="1"/>
          </p:nvPr>
        </p:nvSpPr>
        <p:spPr>
          <a:xfrm>
            <a:off x="609600" y="1600201"/>
            <a:ext cx="10972800" cy="4715141"/>
          </a:xfrm>
        </p:spPr>
        <p:txBody>
          <a:bodyPr/>
          <a:lstStyle/>
          <a:p>
            <a:pPr algn="just"/>
            <a:r>
              <a:rPr lang="en-GB" dirty="0"/>
              <a:t>Global market growth for pharmaceuticals increased by 4% to a value that exceeded </a:t>
            </a:r>
            <a:r>
              <a:rPr lang="en-GB" dirty="0" smtClean="0"/>
              <a:t>USD 820 </a:t>
            </a:r>
            <a:r>
              <a:rPr lang="en-GB" dirty="0"/>
              <a:t>billion</a:t>
            </a:r>
          </a:p>
          <a:p>
            <a:pPr algn="just"/>
            <a:endParaRPr lang="en-GB" dirty="0" smtClean="0"/>
          </a:p>
          <a:p>
            <a:pPr algn="just"/>
            <a:r>
              <a:rPr lang="en-GB" dirty="0" smtClean="0"/>
              <a:t>Major concerns among the Muslims is the use of non-compliant </a:t>
            </a:r>
            <a:r>
              <a:rPr lang="en-GB" dirty="0"/>
              <a:t>substances such as animal derivatives and animal-based gelatines in these </a:t>
            </a:r>
            <a:r>
              <a:rPr lang="en-GB" dirty="0" smtClean="0"/>
              <a:t>products</a:t>
            </a:r>
          </a:p>
          <a:p>
            <a:pPr marL="0" indent="0" algn="just">
              <a:buNone/>
            </a:pPr>
            <a:r>
              <a:rPr lang="en-GB" dirty="0" smtClean="0"/>
              <a:t> </a:t>
            </a:r>
          </a:p>
        </p:txBody>
      </p:sp>
      <p:pic>
        <p:nvPicPr>
          <p:cNvPr id="10" name="Picture 8" descr="Generic Pharmaceutical Assocation |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429" y="5503108"/>
            <a:ext cx="2556969" cy="11943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059383" y="5555672"/>
            <a:ext cx="2747706" cy="10760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399" y="5503108"/>
            <a:ext cx="2618509" cy="11637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Halal Food Ecosystem – Its Progress, Challenges an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091" y="5555672"/>
            <a:ext cx="3782291" cy="118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546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571018" cy="4525963"/>
          </a:xfrm>
        </p:spPr>
        <p:txBody>
          <a:bodyPr/>
          <a:lstStyle/>
          <a:p>
            <a:r>
              <a:rPr lang="en-US" dirty="0">
                <a:latin typeface="Times New Roman" panose="02020603050405020304" pitchFamily="18" charset="0"/>
                <a:cs typeface="Times New Roman" panose="02020603050405020304" pitchFamily="18" charset="0"/>
              </a:rPr>
              <a:t>There are approximately 1.6 billion Muslims in the world which is almost one quarter of the world population.</a:t>
            </a:r>
          </a:p>
          <a:p>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increasing the Muslim population, the awareness on halal pharmaceuticals has also been </a:t>
            </a:r>
            <a:r>
              <a:rPr lang="en-US" dirty="0" smtClean="0">
                <a:latin typeface="Times New Roman" panose="02020603050405020304" pitchFamily="18" charset="0"/>
                <a:cs typeface="Times New Roman" panose="02020603050405020304" pitchFamily="18" charset="0"/>
              </a:rPr>
              <a:t>increased</a:t>
            </a:r>
          </a:p>
          <a:p>
            <a:r>
              <a:rPr lang="en-US" dirty="0">
                <a:latin typeface="Times New Roman" panose="02020603050405020304" pitchFamily="18" charset="0"/>
                <a:cs typeface="Times New Roman" panose="02020603050405020304" pitchFamily="18" charset="0"/>
              </a:rPr>
              <a:t> Now-a-days, halal products are not only focused on food but all the products including pharmaceuticals.</a:t>
            </a:r>
          </a:p>
        </p:txBody>
      </p:sp>
      <p:pic>
        <p:nvPicPr>
          <p:cNvPr id="6" name="Picture 8" descr="Generic Pharmaceutical Assocation |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451" y="5389417"/>
            <a:ext cx="3004822" cy="1311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3756197" y="5457019"/>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3273" y="5389418"/>
            <a:ext cx="2660072" cy="1244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Halal Food Ecosystem – Its Progress, Challenges an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091" y="5602321"/>
            <a:ext cx="3532909" cy="111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409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Halal pharmaceuticals are drug products that are derived from a permissible source i.e., animals, plants, </a:t>
            </a:r>
          </a:p>
          <a:p>
            <a:pPr algn="just"/>
            <a:r>
              <a:rPr lang="en-US" dirty="0">
                <a:latin typeface="Times New Roman" panose="02020603050405020304" pitchFamily="18" charset="0"/>
                <a:cs typeface="Times New Roman" panose="02020603050405020304" pitchFamily="18" charset="0"/>
              </a:rPr>
              <a:t>Halal pharmaceutical products should not only be free from Haram constituents but they should also be </a:t>
            </a:r>
            <a:r>
              <a:rPr lang="en-US" dirty="0" err="1">
                <a:latin typeface="Times New Roman" panose="02020603050405020304" pitchFamily="18" charset="0"/>
                <a:cs typeface="Times New Roman" panose="02020603050405020304" pitchFamily="18" charset="0"/>
              </a:rPr>
              <a:t>Tayyib</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term </a:t>
            </a:r>
            <a:r>
              <a:rPr lang="en-US" dirty="0" err="1">
                <a:latin typeface="Times New Roman" panose="02020603050405020304" pitchFamily="18" charset="0"/>
                <a:cs typeface="Times New Roman" panose="02020603050405020304" pitchFamily="18" charset="0"/>
              </a:rPr>
              <a:t>Tayyib</a:t>
            </a:r>
            <a:r>
              <a:rPr lang="en-US" dirty="0">
                <a:latin typeface="Times New Roman" panose="02020603050405020304" pitchFamily="18" charset="0"/>
                <a:cs typeface="Times New Roman" panose="02020603050405020304" pitchFamily="18" charset="0"/>
              </a:rPr>
              <a:t> refers to a good or product that is clean, pure and produced based on standard processes and procedures. </a:t>
            </a:r>
          </a:p>
        </p:txBody>
      </p:sp>
      <p:pic>
        <p:nvPicPr>
          <p:cNvPr id="5"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047" y="5389418"/>
            <a:ext cx="2629188" cy="13080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30214" y="5455170"/>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5880" y="5422294"/>
            <a:ext cx="2438401" cy="1242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964" y="5583382"/>
            <a:ext cx="3954895" cy="115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12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8494"/>
            <a:ext cx="10972800" cy="956285"/>
          </a:xfrm>
        </p:spPr>
        <p:txBody>
          <a:bodyPr/>
          <a:lstStyle/>
          <a:p>
            <a:r>
              <a:rPr lang="en-US" sz="3600" dirty="0">
                <a:solidFill>
                  <a:schemeClr val="accent6"/>
                </a:solidFill>
              </a:rPr>
              <a:t>HALAL </a:t>
            </a:r>
            <a:r>
              <a:rPr lang="en-US" sz="3600" dirty="0" smtClean="0">
                <a:solidFill>
                  <a:schemeClr val="accent6"/>
                </a:solidFill>
              </a:rPr>
              <a:t>PRODUCTS</a:t>
            </a:r>
            <a:endParaRPr lang="en-GB" sz="3600" dirty="0">
              <a:solidFill>
                <a:schemeClr val="accent6"/>
              </a:solidFill>
            </a:endParaRPr>
          </a:p>
        </p:txBody>
      </p:sp>
      <p:sp>
        <p:nvSpPr>
          <p:cNvPr id="7" name="Content Placeholder 6"/>
          <p:cNvSpPr>
            <a:spLocks noGrp="1"/>
          </p:cNvSpPr>
          <p:nvPr>
            <p:ph sz="half" idx="1"/>
          </p:nvPr>
        </p:nvSpPr>
        <p:spPr/>
        <p:txBody>
          <a:bodyPr/>
          <a:lstStyle/>
          <a:p>
            <a:r>
              <a:rPr lang="en-US" altLang="en-US" dirty="0"/>
              <a:t>HALAL Products includes both </a:t>
            </a:r>
            <a:r>
              <a:rPr lang="en-US" altLang="en-US" b="1" dirty="0">
                <a:solidFill>
                  <a:schemeClr val="accent2">
                    <a:lumMod val="75000"/>
                  </a:schemeClr>
                </a:solidFill>
              </a:rPr>
              <a:t>Food &amp; Non Food </a:t>
            </a:r>
            <a:r>
              <a:rPr lang="en-US" altLang="en-US" b="1" dirty="0" smtClean="0">
                <a:solidFill>
                  <a:schemeClr val="accent2">
                    <a:lumMod val="75000"/>
                  </a:schemeClr>
                </a:solidFill>
              </a:rPr>
              <a:t>Items</a:t>
            </a:r>
            <a:r>
              <a:rPr lang="en-US" altLang="en-US" dirty="0" smtClean="0">
                <a:solidFill>
                  <a:schemeClr val="accent2">
                    <a:lumMod val="75000"/>
                  </a:schemeClr>
                </a:solidFill>
              </a:rPr>
              <a:t> </a:t>
            </a:r>
            <a:endParaRPr lang="en-US" altLang="en-US" dirty="0">
              <a:solidFill>
                <a:schemeClr val="accent2">
                  <a:lumMod val="75000"/>
                </a:schemeClr>
              </a:solidFill>
            </a:endParaRPr>
          </a:p>
          <a:p>
            <a:r>
              <a:rPr lang="en-US" altLang="en-US" dirty="0" smtClean="0"/>
              <a:t>Food Products</a:t>
            </a:r>
          </a:p>
          <a:p>
            <a:pPr lvl="1"/>
            <a:r>
              <a:rPr lang="en-US" altLang="en-US" dirty="0" smtClean="0"/>
              <a:t>Meat and poultry products</a:t>
            </a:r>
          </a:p>
          <a:p>
            <a:pPr lvl="1"/>
            <a:r>
              <a:rPr lang="en-US" altLang="en-US" dirty="0" smtClean="0"/>
              <a:t>Confectionery</a:t>
            </a:r>
            <a:endParaRPr lang="en-US" altLang="en-US" dirty="0"/>
          </a:p>
          <a:p>
            <a:pPr lvl="1"/>
            <a:r>
              <a:rPr lang="en-US" altLang="en-US" dirty="0" smtClean="0"/>
              <a:t>Canned </a:t>
            </a:r>
            <a:r>
              <a:rPr lang="en-US" altLang="en-US" dirty="0"/>
              <a:t>&amp; Frozen Food</a:t>
            </a:r>
          </a:p>
          <a:p>
            <a:pPr lvl="1"/>
            <a:r>
              <a:rPr lang="en-US" altLang="en-US" dirty="0" smtClean="0"/>
              <a:t>Dairy Produce</a:t>
            </a:r>
          </a:p>
          <a:p>
            <a:endParaRPr lang="en-GB" dirty="0"/>
          </a:p>
        </p:txBody>
      </p:sp>
      <p:sp>
        <p:nvSpPr>
          <p:cNvPr id="11" name="Content Placeholder 10"/>
          <p:cNvSpPr>
            <a:spLocks noGrp="1"/>
          </p:cNvSpPr>
          <p:nvPr>
            <p:ph sz="half" idx="2"/>
          </p:nvPr>
        </p:nvSpPr>
        <p:spPr>
          <a:xfrm>
            <a:off x="6197600" y="1767254"/>
            <a:ext cx="5384800" cy="4358910"/>
          </a:xfrm>
        </p:spPr>
        <p:txBody>
          <a:bodyPr/>
          <a:lstStyle/>
          <a:p>
            <a:pPr lvl="1"/>
            <a:endParaRPr lang="en-US" altLang="en-US" dirty="0" smtClean="0"/>
          </a:p>
          <a:p>
            <a:pPr lvl="1"/>
            <a:endParaRPr lang="en-US" altLang="en-US" dirty="0"/>
          </a:p>
          <a:p>
            <a:pPr lvl="1"/>
            <a:endParaRPr lang="en-US" altLang="en-US" dirty="0" smtClean="0"/>
          </a:p>
          <a:p>
            <a:pPr lvl="1"/>
            <a:r>
              <a:rPr lang="en-US" altLang="en-US" dirty="0" smtClean="0"/>
              <a:t>Bakery </a:t>
            </a:r>
            <a:r>
              <a:rPr lang="en-US" altLang="en-US" dirty="0"/>
              <a:t>Products</a:t>
            </a:r>
          </a:p>
          <a:p>
            <a:pPr lvl="1"/>
            <a:r>
              <a:rPr lang="en-US" altLang="en-US" dirty="0"/>
              <a:t>Organic Food</a:t>
            </a:r>
          </a:p>
          <a:p>
            <a:pPr lvl="1"/>
            <a:r>
              <a:rPr lang="en-US" altLang="en-US" dirty="0" smtClean="0"/>
              <a:t>Beverages</a:t>
            </a:r>
            <a:endParaRPr lang="en-US" altLang="en-US" dirty="0"/>
          </a:p>
          <a:p>
            <a:endParaRPr lang="en-GB" dirty="0"/>
          </a:p>
        </p:txBody>
      </p:sp>
      <p:pic>
        <p:nvPicPr>
          <p:cNvPr id="10"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1" y="5465256"/>
            <a:ext cx="3865418" cy="12749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Generic Pharmaceutical Assocation | Linked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36" y="5472002"/>
            <a:ext cx="3103419" cy="13162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045527" y="5472002"/>
            <a:ext cx="2647833" cy="1223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2829" y="5488674"/>
            <a:ext cx="2406807" cy="127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97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8365"/>
            <a:ext cx="10972800" cy="5017800"/>
          </a:xfrm>
        </p:spPr>
        <p:txBody>
          <a:bodyPr/>
          <a:lstStyle/>
          <a:p>
            <a:pPr algn="just"/>
            <a:r>
              <a:rPr lang="en-US" dirty="0">
                <a:latin typeface="Times New Roman" panose="02020603050405020304" pitchFamily="18" charset="0"/>
                <a:cs typeface="Times New Roman" panose="02020603050405020304" pitchFamily="18" charset="0"/>
              </a:rPr>
              <a:t>The main prohibited material in Medicine in Arabia is </a:t>
            </a:r>
            <a:r>
              <a:rPr lang="en-US" dirty="0" err="1">
                <a:latin typeface="Times New Roman" panose="02020603050405020304" pitchFamily="18" charset="0"/>
                <a:cs typeface="Times New Roman" panose="02020603050405020304" pitchFamily="18" charset="0"/>
              </a:rPr>
              <a:t>Khamar</a:t>
            </a:r>
            <a:r>
              <a:rPr lang="en-US" dirty="0">
                <a:latin typeface="Times New Roman" panose="02020603050405020304" pitchFamily="18" charset="0"/>
                <a:cs typeface="Times New Roman" panose="02020603050405020304" pitchFamily="18" charset="0"/>
              </a:rPr>
              <a:t> in medicine (Alcoholic drinks).</a:t>
            </a:r>
          </a:p>
          <a:p>
            <a:pPr algn="just"/>
            <a:r>
              <a:rPr lang="en-US" dirty="0">
                <a:latin typeface="Times New Roman" panose="02020603050405020304" pitchFamily="18" charset="0"/>
                <a:cs typeface="Times New Roman" panose="02020603050405020304" pitchFamily="18" charset="0"/>
              </a:rPr>
              <a:t>Ethanol is the most abundantly used liquid that serves as stabilizer for liquid form of medicine and also as a solvent in extraction process for pharmaceutical products. </a:t>
            </a:r>
          </a:p>
          <a:p>
            <a:pPr algn="just"/>
            <a:r>
              <a:rPr lang="en-US" dirty="0">
                <a:latin typeface="Times New Roman" panose="02020603050405020304" pitchFamily="18" charset="0"/>
                <a:cs typeface="Times New Roman" panose="02020603050405020304" pitchFamily="18" charset="0"/>
              </a:rPr>
              <a:t>Alcoholic compounds are generally allowed with the conditions that it is not derived from </a:t>
            </a:r>
            <a:r>
              <a:rPr lang="en-US" dirty="0" err="1">
                <a:latin typeface="Times New Roman" panose="02020603050405020304" pitchFamily="18" charset="0"/>
                <a:cs typeface="Times New Roman" panose="02020603050405020304" pitchFamily="18" charset="0"/>
              </a:rPr>
              <a:t>khamar</a:t>
            </a:r>
            <a:r>
              <a:rPr lang="en-US" dirty="0">
                <a:latin typeface="Times New Roman" panose="02020603050405020304" pitchFamily="18" charset="0"/>
                <a:cs typeface="Times New Roman" panose="02020603050405020304" pitchFamily="18" charset="0"/>
              </a:rPr>
              <a:t>.</a:t>
            </a:r>
          </a:p>
          <a:p>
            <a:endParaRPr lang="en-US" b="1" dirty="0"/>
          </a:p>
        </p:txBody>
      </p:sp>
      <p:pic>
        <p:nvPicPr>
          <p:cNvPr id="4"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729" y="5531082"/>
            <a:ext cx="2673926" cy="1183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75533" y="5537898"/>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2655" y="5500137"/>
            <a:ext cx="2452253" cy="1214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091" y="5537898"/>
            <a:ext cx="3898442" cy="120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696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34" y="137905"/>
            <a:ext cx="10972800" cy="673945"/>
          </a:xfrm>
        </p:spPr>
        <p:txBody>
          <a:bodyPr/>
          <a:lstStyle/>
          <a:p>
            <a:r>
              <a:rPr lang="en-US" sz="3600" dirty="0" smtClean="0">
                <a:solidFill>
                  <a:schemeClr val="accent2"/>
                </a:solidFill>
              </a:rPr>
              <a:t>Halal Cosmetics</a:t>
            </a:r>
            <a:endParaRPr lang="en-GB" sz="3600" dirty="0">
              <a:solidFill>
                <a:schemeClr val="accent2"/>
              </a:solidFill>
            </a:endParaRPr>
          </a:p>
        </p:txBody>
      </p:sp>
      <p:sp>
        <p:nvSpPr>
          <p:cNvPr id="3" name="Content Placeholder 2"/>
          <p:cNvSpPr>
            <a:spLocks noGrp="1"/>
          </p:cNvSpPr>
          <p:nvPr>
            <p:ph idx="1"/>
          </p:nvPr>
        </p:nvSpPr>
        <p:spPr>
          <a:xfrm>
            <a:off x="652329" y="873809"/>
            <a:ext cx="10972800" cy="4525963"/>
          </a:xfrm>
        </p:spPr>
        <p:txBody>
          <a:bodyPr/>
          <a:lstStyle/>
          <a:p>
            <a:r>
              <a:rPr lang="en-US" dirty="0"/>
              <a:t>Growth in the halal cosmetics </a:t>
            </a:r>
            <a:r>
              <a:rPr lang="en-US" dirty="0" smtClean="0"/>
              <a:t>industry </a:t>
            </a:r>
            <a:r>
              <a:rPr lang="en-US" dirty="0"/>
              <a:t>is </a:t>
            </a:r>
            <a:r>
              <a:rPr lang="en-US" dirty="0" smtClean="0"/>
              <a:t>reflected </a:t>
            </a:r>
            <a:r>
              <a:rPr lang="en-US" dirty="0"/>
              <a:t>by a growth in consumer knowledge </a:t>
            </a:r>
            <a:endParaRPr lang="en-US" dirty="0" smtClean="0"/>
          </a:p>
          <a:p>
            <a:pPr lvl="1"/>
            <a:r>
              <a:rPr lang="en-US" dirty="0" smtClean="0"/>
              <a:t>Ingredients used</a:t>
            </a:r>
          </a:p>
          <a:p>
            <a:pPr lvl="1"/>
            <a:r>
              <a:rPr lang="en-US" dirty="0" smtClean="0"/>
              <a:t>Product awareness </a:t>
            </a:r>
          </a:p>
          <a:p>
            <a:r>
              <a:rPr lang="en-US" dirty="0" smtClean="0"/>
              <a:t>Global halal </a:t>
            </a:r>
            <a:r>
              <a:rPr lang="en-US" dirty="0"/>
              <a:t>cosmetic industry is estimated at </a:t>
            </a:r>
            <a:r>
              <a:rPr lang="en-US" dirty="0" smtClean="0">
                <a:ln w="10160">
                  <a:solidFill>
                    <a:schemeClr val="accent1"/>
                  </a:solidFill>
                  <a:prstDash val="solid"/>
                </a:ln>
                <a:solidFill>
                  <a:srgbClr val="7030A0"/>
                </a:solidFill>
              </a:rPr>
              <a:t>USD16.32 </a:t>
            </a:r>
            <a:r>
              <a:rPr lang="en-US" dirty="0">
                <a:ln w="10160">
                  <a:solidFill>
                    <a:schemeClr val="accent1"/>
                  </a:solidFill>
                  <a:prstDash val="solid"/>
                </a:ln>
                <a:solidFill>
                  <a:srgbClr val="7030A0"/>
                </a:solidFill>
              </a:rPr>
              <a:t>billion</a:t>
            </a:r>
            <a:r>
              <a:rPr lang="en-US" dirty="0"/>
              <a:t> with an annual growth rate of 12</a:t>
            </a:r>
            <a:r>
              <a:rPr lang="en-US" dirty="0" smtClean="0"/>
              <a:t>%</a:t>
            </a:r>
            <a:endParaRPr lang="en-US" dirty="0"/>
          </a:p>
          <a:p>
            <a:r>
              <a:rPr lang="en-US" dirty="0" smtClean="0"/>
              <a:t>At </a:t>
            </a:r>
            <a:r>
              <a:rPr lang="en-US" dirty="0"/>
              <a:t>present the </a:t>
            </a:r>
            <a:r>
              <a:rPr lang="en-US" u="sng" dirty="0"/>
              <a:t>halal cosmetic market</a:t>
            </a:r>
            <a:r>
              <a:rPr lang="en-US" dirty="0"/>
              <a:t> constitutes 11% of the total global halal </a:t>
            </a:r>
            <a:r>
              <a:rPr lang="en-US" dirty="0" smtClean="0"/>
              <a:t>industry</a:t>
            </a:r>
            <a:endParaRPr lang="en-US" dirty="0"/>
          </a:p>
          <a:p>
            <a:endParaRPr lang="en-GB" dirty="0"/>
          </a:p>
        </p:txBody>
      </p:sp>
      <p:pic>
        <p:nvPicPr>
          <p:cNvPr id="6"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466" y="5522742"/>
            <a:ext cx="2615333" cy="12357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251717" y="5622276"/>
            <a:ext cx="2647833" cy="1104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1299" y="5548261"/>
            <a:ext cx="2378192" cy="117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522742"/>
            <a:ext cx="3946917" cy="121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62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1493"/>
            <a:ext cx="10972800" cy="4962382"/>
          </a:xfrm>
        </p:spPr>
        <p:txBody>
          <a:bodyPr/>
          <a:lstStyle/>
          <a:p>
            <a:pPr algn="just"/>
            <a:r>
              <a:rPr lang="en-US" dirty="0">
                <a:latin typeface="Times New Roman" panose="02020603050405020304" pitchFamily="18" charset="0"/>
                <a:cs typeface="Times New Roman" panose="02020603050405020304" pitchFamily="18" charset="0"/>
              </a:rPr>
              <a:t>Halal cosmetic products are gaining awareness and increasing demand among the 2.4 billion Muslim consumers worldwide.</a:t>
            </a:r>
          </a:p>
          <a:p>
            <a:pPr algn="just"/>
            <a:r>
              <a:rPr lang="en-US" dirty="0">
                <a:latin typeface="Times New Roman" panose="02020603050405020304" pitchFamily="18" charset="0"/>
                <a:cs typeface="Times New Roman" panose="02020603050405020304" pitchFamily="18" charset="0"/>
              </a:rPr>
              <a:t>The global halal market is anticipated to expand at a compound annual  growth rate of 6.8% until 2024.</a:t>
            </a:r>
          </a:p>
          <a:p>
            <a:pPr algn="just"/>
            <a:r>
              <a:rPr lang="en-US" dirty="0">
                <a:latin typeface="Times New Roman" panose="02020603050405020304" pitchFamily="18" charset="0"/>
                <a:cs typeface="Times New Roman" panose="02020603050405020304" pitchFamily="18" charset="0"/>
              </a:rPr>
              <a:t> Halal cosmetics carry a wider market appeal among non-Muslim consumers, who attribute these products with ethical consumerism and more stringent  quality assurance standards.</a:t>
            </a:r>
          </a:p>
        </p:txBody>
      </p:sp>
      <p:pic>
        <p:nvPicPr>
          <p:cNvPr id="4"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7733" y="5547313"/>
            <a:ext cx="2476787" cy="1137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049853" y="5527744"/>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6342" y="5550706"/>
            <a:ext cx="2589185" cy="10914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55" y="5547312"/>
            <a:ext cx="3731198" cy="10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26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018" y="1052946"/>
            <a:ext cx="10917382" cy="4668982"/>
          </a:xfrm>
        </p:spPr>
        <p:txBody>
          <a:bodyPr/>
          <a:lstStyle/>
          <a:p>
            <a:pPr algn="just"/>
            <a:r>
              <a:rPr lang="en-US" dirty="0">
                <a:latin typeface="Times New Roman" panose="02020603050405020304" pitchFamily="18" charset="0"/>
                <a:cs typeface="Times New Roman" panose="02020603050405020304" pitchFamily="18" charset="0"/>
              </a:rPr>
              <a:t>Halal cosmetic products must not contain ingredients derived from pig, </a:t>
            </a:r>
            <a:r>
              <a:rPr lang="en-US" dirty="0" smtClean="0">
                <a:latin typeface="Times New Roman" panose="02020603050405020304" pitchFamily="18" charset="0"/>
                <a:cs typeface="Times New Roman" panose="02020603050405020304" pitchFamily="18" charset="0"/>
              </a:rPr>
              <a:t>blood</a:t>
            </a:r>
            <a:r>
              <a:rPr lang="en-US" dirty="0">
                <a:latin typeface="Times New Roman" panose="02020603050405020304" pitchFamily="18" charset="0"/>
                <a:cs typeface="Times New Roman" panose="02020603050405020304" pitchFamily="18" charset="0"/>
              </a:rPr>
              <a:t>, human body </a:t>
            </a:r>
            <a:r>
              <a:rPr lang="en-US" dirty="0" smtClean="0">
                <a:latin typeface="Times New Roman" panose="02020603050405020304" pitchFamily="18" charset="0"/>
                <a:cs typeface="Times New Roman" panose="02020603050405020304" pitchFamily="18" charset="0"/>
              </a:rPr>
              <a:t>parts, </a:t>
            </a:r>
            <a:r>
              <a:rPr lang="en-US" dirty="0">
                <a:latin typeface="Times New Roman" panose="02020603050405020304" pitchFamily="18" charset="0"/>
                <a:cs typeface="Times New Roman" panose="02020603050405020304" pitchFamily="18" charset="0"/>
              </a:rPr>
              <a:t>reptiles, and insects among others.</a:t>
            </a:r>
          </a:p>
          <a:p>
            <a:pPr algn="just"/>
            <a:r>
              <a:rPr lang="en-US" dirty="0">
                <a:latin typeface="Times New Roman" panose="02020603050405020304" pitchFamily="18" charset="0"/>
                <a:cs typeface="Times New Roman" panose="02020603050405020304" pitchFamily="18" charset="0"/>
              </a:rPr>
              <a:t>Cosmetic ingredients derived from permissible animals must be slaughtered according to Islamic law to be considered halal.</a:t>
            </a:r>
          </a:p>
          <a:p>
            <a:pPr algn="just"/>
            <a:r>
              <a:rPr lang="en-US" dirty="0">
                <a:latin typeface="Times New Roman" panose="02020603050405020304" pitchFamily="18" charset="0"/>
                <a:cs typeface="Times New Roman" panose="02020603050405020304" pitchFamily="18" charset="0"/>
              </a:rPr>
              <a:t>The intent of certifying products as halal is parallel with the goals of most quality assurance procedures (e.g., cGMP, HACCP)</a:t>
            </a:r>
          </a:p>
        </p:txBody>
      </p:sp>
      <p:pic>
        <p:nvPicPr>
          <p:cNvPr id="4"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255" y="5452980"/>
            <a:ext cx="2479963" cy="1100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550411" y="5461731"/>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4218" y="5461731"/>
            <a:ext cx="2238316" cy="10914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64" y="5611091"/>
            <a:ext cx="4204047" cy="112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971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05" y="112268"/>
            <a:ext cx="10972800" cy="562850"/>
          </a:xfrm>
        </p:spPr>
        <p:txBody>
          <a:bodyPr/>
          <a:lstStyle/>
          <a:p>
            <a:pPr algn="r"/>
            <a:r>
              <a:rPr lang="en-US" sz="3600" dirty="0" err="1" smtClean="0">
                <a:solidFill>
                  <a:schemeClr val="accent2"/>
                </a:solidFill>
              </a:rPr>
              <a:t>Cont</a:t>
            </a:r>
            <a:r>
              <a:rPr lang="en-US" sz="3600" dirty="0" smtClean="0">
                <a:solidFill>
                  <a:schemeClr val="accent2"/>
                </a:solidFill>
              </a:rPr>
              <a:t>…</a:t>
            </a:r>
            <a:endParaRPr lang="en-US" sz="3600" dirty="0">
              <a:solidFill>
                <a:schemeClr val="accent2"/>
              </a:solidFill>
            </a:endParaRPr>
          </a:p>
        </p:txBody>
      </p:sp>
      <p:sp>
        <p:nvSpPr>
          <p:cNvPr id="7" name="Content Placeholder 6"/>
          <p:cNvSpPr>
            <a:spLocks noGrp="1"/>
          </p:cNvSpPr>
          <p:nvPr>
            <p:ph idx="1"/>
          </p:nvPr>
        </p:nvSpPr>
        <p:spPr>
          <a:xfrm>
            <a:off x="649021" y="778086"/>
            <a:ext cx="10972800" cy="5750901"/>
          </a:xfrm>
        </p:spPr>
        <p:txBody>
          <a:bodyPr/>
          <a:lstStyle/>
          <a:p>
            <a:r>
              <a:rPr lang="en-GB" dirty="0"/>
              <a:t>Cosmetics and personal care products are </a:t>
            </a:r>
            <a:r>
              <a:rPr lang="en-GB" dirty="0" smtClean="0"/>
              <a:t>part of </a:t>
            </a:r>
            <a:r>
              <a:rPr lang="en-GB" dirty="0"/>
              <a:t>our daily </a:t>
            </a:r>
            <a:r>
              <a:rPr lang="en-GB" dirty="0" smtClean="0"/>
              <a:t>lives</a:t>
            </a:r>
            <a:endParaRPr lang="en-GB" dirty="0"/>
          </a:p>
          <a:p>
            <a:r>
              <a:rPr lang="en-GB" dirty="0"/>
              <a:t> These include :</a:t>
            </a:r>
          </a:p>
          <a:p>
            <a:pPr marL="1200150" lvl="2" indent="-285750">
              <a:buFont typeface="Arial" panose="020B0604020202020204" pitchFamily="34" charset="0"/>
              <a:buChar char="•"/>
            </a:pPr>
            <a:r>
              <a:rPr lang="en-GB" dirty="0" smtClean="0"/>
              <a:t>Baby products</a:t>
            </a:r>
            <a:endParaRPr lang="en-GB" dirty="0"/>
          </a:p>
          <a:p>
            <a:pPr marL="1200150" lvl="2" indent="-285750">
              <a:buFont typeface="Arial" panose="020B0604020202020204" pitchFamily="34" charset="0"/>
              <a:buChar char="•"/>
            </a:pPr>
            <a:r>
              <a:rPr lang="en-GB" dirty="0" smtClean="0"/>
              <a:t>Skin care </a:t>
            </a:r>
            <a:r>
              <a:rPr lang="en-GB" dirty="0"/>
              <a:t>products</a:t>
            </a:r>
          </a:p>
          <a:p>
            <a:pPr marL="1200150" lvl="2" indent="-285750">
              <a:buFont typeface="Arial" panose="020B0604020202020204" pitchFamily="34" charset="0"/>
              <a:buChar char="•"/>
            </a:pPr>
            <a:r>
              <a:rPr lang="en-GB" dirty="0" smtClean="0"/>
              <a:t>Personal hygiene products </a:t>
            </a:r>
            <a:endParaRPr lang="en-US" dirty="0"/>
          </a:p>
          <a:p>
            <a:pPr marL="1200150" lvl="2" indent="-285750">
              <a:buFont typeface="Arial" panose="020B0604020202020204" pitchFamily="34" charset="0"/>
              <a:buChar char="•"/>
            </a:pPr>
            <a:r>
              <a:rPr lang="en-GB" dirty="0"/>
              <a:t>Perfumes</a:t>
            </a:r>
          </a:p>
          <a:p>
            <a:pPr marL="1200150" lvl="2" indent="-285750">
              <a:buFont typeface="Arial" panose="020B0604020202020204" pitchFamily="34" charset="0"/>
              <a:buChar char="•"/>
            </a:pPr>
            <a:r>
              <a:rPr lang="en-GB" dirty="0" smtClean="0"/>
              <a:t>Deodorants </a:t>
            </a:r>
            <a:endParaRPr lang="en-GB" dirty="0"/>
          </a:p>
          <a:p>
            <a:pPr marL="1200150" lvl="2" indent="-285750">
              <a:buFont typeface="Arial" panose="020B0604020202020204" pitchFamily="34" charset="0"/>
              <a:buChar char="•"/>
            </a:pPr>
            <a:r>
              <a:rPr lang="en-GB" dirty="0" smtClean="0"/>
              <a:t>Makeup</a:t>
            </a:r>
            <a:endParaRPr lang="en-US" dirty="0"/>
          </a:p>
          <a:p>
            <a:endParaRPr lang="en-GB" dirty="0"/>
          </a:p>
        </p:txBody>
      </p:sp>
      <p:pic>
        <p:nvPicPr>
          <p:cNvPr id="10"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928" y="5461730"/>
            <a:ext cx="2563090" cy="11335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3909125" y="544021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7017" y="5461731"/>
            <a:ext cx="2618509" cy="10914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965" y="5461730"/>
            <a:ext cx="3715159" cy="127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518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1216"/>
          </a:xfrm>
        </p:spPr>
        <p:txBody>
          <a:bodyPr/>
          <a:lstStyle/>
          <a:p>
            <a:pPr algn="r"/>
            <a:r>
              <a:rPr lang="en-US" sz="3600" dirty="0" smtClean="0">
                <a:solidFill>
                  <a:schemeClr val="accent2"/>
                </a:solidFill>
              </a:rPr>
              <a:t>Cont..</a:t>
            </a:r>
            <a:endParaRPr lang="en-GB" sz="3600" dirty="0">
              <a:solidFill>
                <a:schemeClr val="accent2"/>
              </a:solidFill>
            </a:endParaRPr>
          </a:p>
        </p:txBody>
      </p:sp>
      <p:sp>
        <p:nvSpPr>
          <p:cNvPr id="3" name="Content Placeholder 2"/>
          <p:cNvSpPr>
            <a:spLocks noGrp="1"/>
          </p:cNvSpPr>
          <p:nvPr>
            <p:ph idx="1"/>
          </p:nvPr>
        </p:nvSpPr>
        <p:spPr>
          <a:xfrm>
            <a:off x="609600" y="905854"/>
            <a:ext cx="10972800" cy="4525963"/>
          </a:xfrm>
        </p:spPr>
        <p:txBody>
          <a:bodyPr/>
          <a:lstStyle/>
          <a:p>
            <a:pPr marL="0" indent="0">
              <a:buNone/>
            </a:pPr>
            <a:r>
              <a:rPr lang="en-GB" dirty="0" smtClean="0"/>
              <a:t>Some products meet the definitions </a:t>
            </a:r>
          </a:p>
          <a:p>
            <a:pPr marL="857250" lvl="1" indent="-457200"/>
            <a:r>
              <a:rPr lang="en-GB" dirty="0" smtClean="0"/>
              <a:t>Cosmetics </a:t>
            </a:r>
          </a:p>
          <a:p>
            <a:pPr marL="857250" lvl="1" indent="-457200"/>
            <a:r>
              <a:rPr lang="en-GB" dirty="0" smtClean="0"/>
              <a:t>Drugs </a:t>
            </a:r>
          </a:p>
          <a:p>
            <a:r>
              <a:rPr lang="en-GB" dirty="0" smtClean="0"/>
              <a:t>When a product has two intended uses </a:t>
            </a:r>
          </a:p>
          <a:p>
            <a:r>
              <a:rPr lang="en-GB" dirty="0" smtClean="0"/>
              <a:t>Shampoo is a cosmetic because its intended use is to clean hair </a:t>
            </a:r>
          </a:p>
          <a:p>
            <a:r>
              <a:rPr lang="en-GB" dirty="0" smtClean="0"/>
              <a:t>An anti-dandruff treatment is a drug because its intended use is the treatment of dandruff </a:t>
            </a:r>
          </a:p>
          <a:p>
            <a:pPr marL="0" indent="0">
              <a:buNone/>
            </a:pPr>
            <a:r>
              <a:rPr lang="en-GB" dirty="0" smtClean="0"/>
              <a:t/>
            </a:r>
            <a:br>
              <a:rPr lang="en-GB" dirty="0" smtClean="0"/>
            </a:br>
            <a:endParaRPr lang="en-GB" dirty="0"/>
          </a:p>
        </p:txBody>
      </p:sp>
      <p:pic>
        <p:nvPicPr>
          <p:cNvPr id="6"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752" y="5431817"/>
            <a:ext cx="2726170"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281028" y="5465486"/>
            <a:ext cx="2467724" cy="117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4922" y="5453148"/>
            <a:ext cx="2424545" cy="1222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236" y="5389418"/>
            <a:ext cx="3948547" cy="135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465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6495"/>
          </a:xfrm>
        </p:spPr>
        <p:txBody>
          <a:bodyPr/>
          <a:lstStyle/>
          <a:p>
            <a:r>
              <a:rPr lang="en-US" sz="3600" dirty="0" smtClean="0">
                <a:solidFill>
                  <a:schemeClr val="accent2"/>
                </a:solidFill>
              </a:rPr>
              <a:t>Ingredients in halal cosmetics</a:t>
            </a:r>
            <a:endParaRPr lang="en-GB" sz="3600" dirty="0">
              <a:solidFill>
                <a:schemeClr val="accent2"/>
              </a:solidFill>
            </a:endParaRPr>
          </a:p>
        </p:txBody>
      </p:sp>
      <p:sp>
        <p:nvSpPr>
          <p:cNvPr id="3" name="Content Placeholder 2"/>
          <p:cNvSpPr>
            <a:spLocks noGrp="1"/>
          </p:cNvSpPr>
          <p:nvPr>
            <p:ph idx="1"/>
          </p:nvPr>
        </p:nvSpPr>
        <p:spPr>
          <a:xfrm>
            <a:off x="609600" y="1246909"/>
            <a:ext cx="10972800" cy="4879255"/>
          </a:xfrm>
        </p:spPr>
        <p:txBody>
          <a:bodyPr/>
          <a:lstStyle/>
          <a:p>
            <a:r>
              <a:rPr lang="en-GB" dirty="0" smtClean="0"/>
              <a:t>Cosmetics and personal care </a:t>
            </a:r>
            <a:r>
              <a:rPr lang="en-GB" dirty="0"/>
              <a:t>products </a:t>
            </a:r>
            <a:endParaRPr lang="en-GB" dirty="0" smtClean="0"/>
          </a:p>
          <a:p>
            <a:pPr lvl="1"/>
            <a:r>
              <a:rPr lang="en-GB" dirty="0" smtClean="0"/>
              <a:t>Majority of </a:t>
            </a:r>
            <a:r>
              <a:rPr lang="en-GB" dirty="0"/>
              <a:t>these products include botanical </a:t>
            </a:r>
            <a:r>
              <a:rPr lang="en-GB" dirty="0" smtClean="0"/>
              <a:t>ingredients</a:t>
            </a:r>
          </a:p>
          <a:p>
            <a:r>
              <a:rPr lang="en-GB" dirty="0"/>
              <a:t>These ingredients are all fatty alcohols and occur  naturally in small quantities in plants and animals </a:t>
            </a:r>
            <a:endParaRPr lang="en-GB" dirty="0" smtClean="0"/>
          </a:p>
          <a:p>
            <a:pPr lvl="1"/>
            <a:r>
              <a:rPr lang="en-GB" dirty="0" err="1" smtClean="0"/>
              <a:t>Cetyl</a:t>
            </a:r>
            <a:r>
              <a:rPr lang="en-GB" dirty="0" smtClean="0"/>
              <a:t> Alcohol </a:t>
            </a:r>
          </a:p>
          <a:p>
            <a:pPr lvl="1"/>
            <a:r>
              <a:rPr lang="en-GB" dirty="0" err="1" smtClean="0"/>
              <a:t>Cetearyl</a:t>
            </a:r>
            <a:r>
              <a:rPr lang="en-GB" dirty="0" smtClean="0"/>
              <a:t> Alcohol </a:t>
            </a:r>
          </a:p>
          <a:p>
            <a:pPr lvl="1"/>
            <a:r>
              <a:rPr lang="en-GB" dirty="0" err="1" smtClean="0"/>
              <a:t>Myristyl</a:t>
            </a:r>
            <a:r>
              <a:rPr lang="en-GB" dirty="0" smtClean="0"/>
              <a:t> Alcohol</a:t>
            </a:r>
          </a:p>
          <a:p>
            <a:pPr lvl="1"/>
            <a:r>
              <a:rPr lang="en-GB" dirty="0" err="1" smtClean="0"/>
              <a:t>Behenyl</a:t>
            </a:r>
            <a:r>
              <a:rPr lang="en-GB" dirty="0" smtClean="0"/>
              <a:t> </a:t>
            </a:r>
            <a:r>
              <a:rPr lang="en-GB" dirty="0"/>
              <a:t>Alcohol </a:t>
            </a:r>
            <a:endParaRPr lang="en-GB" dirty="0" smtClean="0"/>
          </a:p>
          <a:p>
            <a:r>
              <a:rPr lang="en-GB" dirty="0" smtClean="0"/>
              <a:t>White, </a:t>
            </a:r>
            <a:r>
              <a:rPr lang="en-GB" dirty="0"/>
              <a:t>waxy solids, not related </a:t>
            </a:r>
            <a:r>
              <a:rPr lang="en-GB" dirty="0" smtClean="0"/>
              <a:t>to ethyl alcohol</a:t>
            </a:r>
          </a:p>
          <a:p>
            <a:pPr marL="0" indent="0">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10196629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77635"/>
            <a:ext cx="10972800" cy="4948529"/>
          </a:xfrm>
        </p:spPr>
        <p:txBody>
          <a:bodyPr/>
          <a:lstStyle/>
          <a:p>
            <a:r>
              <a:rPr lang="en-GB" dirty="0" smtClean="0"/>
              <a:t>Commonly used in cosmetics </a:t>
            </a:r>
            <a:r>
              <a:rPr lang="en-GB" dirty="0"/>
              <a:t>and personal care </a:t>
            </a:r>
            <a:r>
              <a:rPr lang="en-GB" dirty="0" smtClean="0"/>
              <a:t>products</a:t>
            </a:r>
          </a:p>
          <a:p>
            <a:pPr lvl="1"/>
            <a:r>
              <a:rPr lang="en-GB" dirty="0" smtClean="0"/>
              <a:t>Especially in skin lotions </a:t>
            </a:r>
            <a:r>
              <a:rPr lang="en-GB" dirty="0"/>
              <a:t>and </a:t>
            </a:r>
            <a:r>
              <a:rPr lang="en-GB" dirty="0" smtClean="0"/>
              <a:t>creams</a:t>
            </a:r>
          </a:p>
          <a:p>
            <a:pPr algn="just"/>
            <a:r>
              <a:rPr lang="en-GB" dirty="0" err="1" smtClean="0"/>
              <a:t>Dimethicone</a:t>
            </a:r>
            <a:r>
              <a:rPr lang="en-GB" dirty="0" smtClean="0"/>
              <a:t> and </a:t>
            </a:r>
            <a:r>
              <a:rPr lang="en-GB" dirty="0" err="1" smtClean="0"/>
              <a:t>Methicone</a:t>
            </a:r>
            <a:r>
              <a:rPr lang="en-GB" dirty="0" smtClean="0"/>
              <a:t> </a:t>
            </a:r>
          </a:p>
          <a:p>
            <a:pPr lvl="1" algn="just"/>
            <a:r>
              <a:rPr lang="en-GB" dirty="0" smtClean="0"/>
              <a:t>Silicone based polymers</a:t>
            </a:r>
            <a:r>
              <a:rPr lang="en-GB" dirty="0"/>
              <a:t>, are also considered </a:t>
            </a:r>
            <a:r>
              <a:rPr lang="en-GB" dirty="0" smtClean="0"/>
              <a:t>halal</a:t>
            </a:r>
          </a:p>
          <a:p>
            <a:r>
              <a:rPr lang="en-GB" dirty="0" smtClean="0"/>
              <a:t>Used as </a:t>
            </a:r>
            <a:r>
              <a:rPr lang="en-GB" dirty="0"/>
              <a:t>anti-foaming agents or </a:t>
            </a:r>
            <a:r>
              <a:rPr lang="en-GB" dirty="0" smtClean="0"/>
              <a:t>skin conditioning agents</a:t>
            </a:r>
          </a:p>
          <a:p>
            <a:pPr marL="0" indent="0" algn="just">
              <a:buNone/>
            </a:pPr>
            <a:r>
              <a:rPr lang="en-GB" dirty="0" smtClean="0"/>
              <a:t> </a:t>
            </a:r>
            <a:r>
              <a:rPr lang="en-GB" dirty="0"/>
              <a:t/>
            </a:r>
            <a:br>
              <a:rPr lang="en-GB" dirty="0"/>
            </a:br>
            <a:r>
              <a:rPr lang="en-GB" dirty="0"/>
              <a:t/>
            </a:r>
            <a:br>
              <a:rPr lang="en-GB" dirty="0"/>
            </a:br>
            <a:endParaRPr lang="en-GB" dirty="0"/>
          </a:p>
        </p:txBody>
      </p:sp>
      <p:pic>
        <p:nvPicPr>
          <p:cNvPr id="6"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7969" y="5461731"/>
            <a:ext cx="2604653"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68603" y="5389418"/>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2623" y="5461731"/>
            <a:ext cx="2471450" cy="1188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964" y="5389418"/>
            <a:ext cx="4017819" cy="135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070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8" y="969818"/>
            <a:ext cx="10972800" cy="4908517"/>
          </a:xfrm>
        </p:spPr>
        <p:txBody>
          <a:bodyPr/>
          <a:lstStyle/>
          <a:p>
            <a:r>
              <a:rPr lang="en-GB" dirty="0"/>
              <a:t>Collagen is used in many personal care products such as</a:t>
            </a:r>
            <a:br>
              <a:rPr lang="en-GB" dirty="0"/>
            </a:br>
            <a:r>
              <a:rPr lang="en-GB" dirty="0"/>
              <a:t>skin care and anti-aging </a:t>
            </a:r>
            <a:r>
              <a:rPr lang="en-GB" dirty="0" smtClean="0"/>
              <a:t>creams</a:t>
            </a:r>
          </a:p>
          <a:p>
            <a:r>
              <a:rPr lang="en-GB" dirty="0" smtClean="0"/>
              <a:t>It </a:t>
            </a:r>
            <a:r>
              <a:rPr lang="en-GB" dirty="0"/>
              <a:t>is made from </a:t>
            </a:r>
            <a:r>
              <a:rPr lang="en-GB" dirty="0" smtClean="0"/>
              <a:t>animal hides </a:t>
            </a:r>
            <a:r>
              <a:rPr lang="en-GB" dirty="0"/>
              <a:t>including pigs and may be </a:t>
            </a:r>
            <a:r>
              <a:rPr lang="en-GB" dirty="0" smtClean="0"/>
              <a:t>labelled </a:t>
            </a:r>
            <a:r>
              <a:rPr lang="en-GB" dirty="0"/>
              <a:t>as </a:t>
            </a:r>
            <a:r>
              <a:rPr lang="en-GB" dirty="0" smtClean="0"/>
              <a:t>hydrolysed animal protein</a:t>
            </a:r>
          </a:p>
          <a:p>
            <a:r>
              <a:rPr lang="en-GB" dirty="0" smtClean="0"/>
              <a:t>Products </a:t>
            </a:r>
            <a:r>
              <a:rPr lang="en-GB" dirty="0"/>
              <a:t>containing collagen </a:t>
            </a:r>
            <a:r>
              <a:rPr lang="en-GB" dirty="0" smtClean="0"/>
              <a:t>and hydrolysed </a:t>
            </a:r>
            <a:r>
              <a:rPr lang="en-GB" dirty="0"/>
              <a:t>animal</a:t>
            </a:r>
            <a:br>
              <a:rPr lang="en-GB" dirty="0"/>
            </a:br>
            <a:r>
              <a:rPr lang="en-GB" dirty="0"/>
              <a:t>protein must </a:t>
            </a:r>
            <a:r>
              <a:rPr lang="en-GB" dirty="0" smtClean="0"/>
              <a:t>be avoided</a:t>
            </a:r>
            <a:r>
              <a:rPr lang="en-GB" dirty="0"/>
              <a:t/>
            </a:r>
            <a:br>
              <a:rPr lang="en-GB" dirty="0"/>
            </a:br>
            <a:endParaRPr lang="en-GB" dirty="0"/>
          </a:p>
        </p:txBody>
      </p:sp>
      <p:pic>
        <p:nvPicPr>
          <p:cNvPr id="6"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647" y="5461731"/>
            <a:ext cx="2881874"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96311" y="5376669"/>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7521" y="5453454"/>
            <a:ext cx="2410691" cy="1243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Halal Food Ecosystem – Its Progress, Challenges a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5376668"/>
            <a:ext cx="4214956" cy="139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54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Health Products</a:t>
            </a:r>
            <a:endParaRPr lang="en-US" dirty="0">
              <a:solidFill>
                <a:schemeClr val="accent2"/>
              </a:solidFill>
            </a:endParaRPr>
          </a:p>
        </p:txBody>
      </p:sp>
      <p:sp>
        <p:nvSpPr>
          <p:cNvPr id="3" name="Content Placeholder 2"/>
          <p:cNvSpPr>
            <a:spLocks noGrp="1"/>
          </p:cNvSpPr>
          <p:nvPr>
            <p:ph idx="1"/>
          </p:nvPr>
        </p:nvSpPr>
        <p:spPr>
          <a:xfrm>
            <a:off x="668194" y="1039091"/>
            <a:ext cx="10138351" cy="3699165"/>
          </a:xfrm>
        </p:spPr>
        <p:txBody>
          <a:bodyPr/>
          <a:lstStyle/>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Multivitamins and nutritional supplements are not usually taken due to serious illness, but rather to improve health.</a:t>
            </a:r>
          </a:p>
          <a:p>
            <a:pPr algn="just"/>
            <a:r>
              <a:rPr lang="en-US" dirty="0">
                <a:latin typeface="Times New Roman" panose="02020603050405020304" pitchFamily="18" charset="0"/>
                <a:cs typeface="Times New Roman" panose="02020603050405020304" pitchFamily="18" charset="0"/>
              </a:rPr>
              <a:t>The guidelines for manufacture of halal nutritional supplements are the same as for those of other food products when it comes to those made up of botanicals and plant </a:t>
            </a:r>
            <a:r>
              <a:rPr lang="en-US" dirty="0" smtClean="0">
                <a:latin typeface="Times New Roman" panose="02020603050405020304" pitchFamily="18" charset="0"/>
                <a:cs typeface="Times New Roman" panose="02020603050405020304" pitchFamily="18" charset="0"/>
              </a:rPr>
              <a:t>extracts.</a:t>
            </a:r>
            <a:endParaRPr lang="en-US" dirty="0"/>
          </a:p>
        </p:txBody>
      </p:sp>
      <p:pic>
        <p:nvPicPr>
          <p:cNvPr id="4" name="Picture 8" descr="Generic Pharmaceutical Assocation | Linked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Halal Food Ecosystem – Its Progress, Challenge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545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Halal Food</a:t>
            </a:r>
            <a:endParaRPr lang="en-US" dirty="0">
              <a:solidFill>
                <a:schemeClr val="accent2"/>
              </a:solidFill>
            </a:endParaRPr>
          </a:p>
        </p:txBody>
      </p:sp>
      <p:sp>
        <p:nvSpPr>
          <p:cNvPr id="3" name="Content Placeholder 2"/>
          <p:cNvSpPr>
            <a:spLocks noGrp="1"/>
          </p:cNvSpPr>
          <p:nvPr>
            <p:ph idx="1"/>
          </p:nvPr>
        </p:nvSpPr>
        <p:spPr>
          <a:xfrm>
            <a:off x="609600" y="1417639"/>
            <a:ext cx="10972800" cy="4763944"/>
          </a:xfrm>
        </p:spPr>
        <p:txBody>
          <a:bodyPr/>
          <a:lstStyle/>
          <a:p>
            <a:pPr algn="just"/>
            <a:r>
              <a:rPr lang="en-US" dirty="0">
                <a:latin typeface="Times New Roman" panose="02020603050405020304" pitchFamily="18" charset="0"/>
                <a:cs typeface="Times New Roman" panose="02020603050405020304" pitchFamily="18" charset="0"/>
              </a:rPr>
              <a:t>Halal food must be clean and pure and made in accordance with the Islamic guidelines, which include prohibition of pork and pork by-products, blood and blood by-products, animals where the name of Allah has not been invoked during slaughter, animals which have not been slaughtered or dead before </a:t>
            </a:r>
            <a:r>
              <a:rPr lang="en-US" dirty="0" smtClean="0">
                <a:latin typeface="Times New Roman" panose="02020603050405020304" pitchFamily="18" charset="0"/>
                <a:cs typeface="Times New Roman" panose="02020603050405020304" pitchFamily="18" charset="0"/>
              </a:rPr>
              <a:t>slaughtering, carnivorous </a:t>
            </a:r>
            <a:r>
              <a:rPr lang="en-US" dirty="0">
                <a:latin typeface="Times New Roman" panose="02020603050405020304" pitchFamily="18" charset="0"/>
                <a:cs typeface="Times New Roman" panose="02020603050405020304" pitchFamily="18" charset="0"/>
              </a:rPr>
              <a:t>animals and items </a:t>
            </a:r>
            <a:r>
              <a:rPr lang="en-US" dirty="0" smtClean="0">
                <a:latin typeface="Times New Roman" panose="02020603050405020304" pitchFamily="18" charset="0"/>
                <a:cs typeface="Times New Roman" panose="02020603050405020304" pitchFamily="18" charset="0"/>
              </a:rPr>
              <a:t>intoxicant containing alcohol</a:t>
            </a:r>
            <a:endParaRPr lang="en-US" dirty="0">
              <a:latin typeface="Times New Roman" panose="02020603050405020304" pitchFamily="18" charset="0"/>
              <a:cs typeface="Times New Roman" panose="02020603050405020304" pitchFamily="18" charset="0"/>
            </a:endParaRP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410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55965"/>
            <a:ext cx="10972800" cy="4585854"/>
          </a:xfrm>
        </p:spPr>
        <p:txBody>
          <a:bodyPr/>
          <a:lstStyle/>
          <a:p>
            <a:pPr algn="just"/>
            <a:r>
              <a:rPr lang="en-US" dirty="0">
                <a:latin typeface="Times New Roman" panose="02020603050405020304" pitchFamily="18" charset="0"/>
                <a:cs typeface="Times New Roman" panose="02020603050405020304" pitchFamily="18" charset="0"/>
              </a:rPr>
              <a:t>For instance, companies commonly use gelatin to make </a:t>
            </a:r>
            <a:r>
              <a:rPr lang="en-US" dirty="0" smtClean="0">
                <a:latin typeface="Times New Roman" panose="02020603050405020304" pitchFamily="18" charset="0"/>
                <a:cs typeface="Times New Roman" panose="02020603050405020304" pitchFamily="18" charset="0"/>
              </a:rPr>
              <a:t>soft gel </a:t>
            </a:r>
            <a:r>
              <a:rPr lang="en-US" dirty="0">
                <a:latin typeface="Times New Roman" panose="02020603050405020304" pitchFamily="18" charset="0"/>
                <a:cs typeface="Times New Roman" panose="02020603050405020304" pitchFamily="18" charset="0"/>
              </a:rPr>
              <a:t>and hard shell capsules. </a:t>
            </a:r>
          </a:p>
          <a:p>
            <a:pPr algn="just"/>
            <a:r>
              <a:rPr lang="en-US" dirty="0">
                <a:latin typeface="Times New Roman" panose="02020603050405020304" pitchFamily="18" charset="0"/>
                <a:cs typeface="Times New Roman" panose="02020603050405020304" pitchFamily="18" charset="0"/>
              </a:rPr>
              <a:t>Tablets may be coated with gelatin. Gelatin made of modified starch, cellulose gum, etc., and are acceptable to halal standards.</a:t>
            </a:r>
          </a:p>
          <a:p>
            <a:pPr algn="just"/>
            <a:r>
              <a:rPr lang="en-US" dirty="0">
                <a:latin typeface="Times New Roman" panose="02020603050405020304" pitchFamily="18" charset="0"/>
                <a:cs typeface="Times New Roman" panose="02020603050405020304" pitchFamily="18" charset="0"/>
              </a:rPr>
              <a:t> Gelatin made from pork, however, is not. Many liquids may contain alcohol as a preservative, which is also unacceptable.</a:t>
            </a:r>
            <a:endParaRPr lang="en-US" dirty="0"/>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352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220"/>
            <a:ext cx="10972800" cy="1143000"/>
          </a:xfrm>
        </p:spPr>
        <p:txBody>
          <a:bodyPr/>
          <a:lstStyle/>
          <a:p>
            <a:r>
              <a:rPr lang="en-US" dirty="0">
                <a:solidFill>
                  <a:schemeClr val="accent2"/>
                </a:solidFill>
              </a:rPr>
              <a:t>Impact of Covid-19 on Halal </a:t>
            </a:r>
            <a:r>
              <a:rPr lang="en-US" dirty="0" smtClean="0">
                <a:solidFill>
                  <a:schemeClr val="accent2"/>
                </a:solidFill>
              </a:rPr>
              <a:t>Industry</a:t>
            </a:r>
            <a:endParaRPr lang="en-US" dirty="0">
              <a:solidFill>
                <a:schemeClr val="accent2"/>
              </a:solidFill>
            </a:endParaRPr>
          </a:p>
        </p:txBody>
      </p:sp>
      <p:sp>
        <p:nvSpPr>
          <p:cNvPr id="3" name="Content Placeholder 2"/>
          <p:cNvSpPr>
            <a:spLocks noGrp="1"/>
          </p:cNvSpPr>
          <p:nvPr>
            <p:ph idx="1"/>
          </p:nvPr>
        </p:nvSpPr>
        <p:spPr>
          <a:xfrm>
            <a:off x="609600" y="1362220"/>
            <a:ext cx="8948419" cy="4023309"/>
          </a:xfrm>
        </p:spPr>
        <p:txBody>
          <a:bodyPr/>
          <a:lstStyle/>
          <a:p>
            <a:pPr algn="just"/>
            <a:r>
              <a:rPr lang="en-US" dirty="0"/>
              <a:t>COVID-19 </a:t>
            </a:r>
            <a:r>
              <a:rPr lang="en-US" dirty="0" smtClean="0"/>
              <a:t>affect </a:t>
            </a:r>
            <a:r>
              <a:rPr lang="en-US" dirty="0"/>
              <a:t>the global economy in three main ways: </a:t>
            </a:r>
            <a:endParaRPr lang="en-US" dirty="0" smtClean="0"/>
          </a:p>
          <a:p>
            <a:pPr algn="just"/>
            <a:r>
              <a:rPr lang="en-US" dirty="0" smtClean="0"/>
              <a:t> By </a:t>
            </a:r>
            <a:r>
              <a:rPr lang="en-US" dirty="0"/>
              <a:t>directly affecting production and </a:t>
            </a:r>
            <a:r>
              <a:rPr lang="en-US" dirty="0" smtClean="0"/>
              <a:t>demand</a:t>
            </a:r>
          </a:p>
          <a:p>
            <a:pPr algn="just"/>
            <a:r>
              <a:rPr lang="en-US" dirty="0"/>
              <a:t> </a:t>
            </a:r>
            <a:r>
              <a:rPr lang="en-US" dirty="0" smtClean="0"/>
              <a:t>Creating </a:t>
            </a:r>
            <a:r>
              <a:rPr lang="en-US" dirty="0"/>
              <a:t>supply chain and market </a:t>
            </a:r>
            <a:r>
              <a:rPr lang="en-US" dirty="0" smtClean="0"/>
              <a:t>disruption</a:t>
            </a:r>
          </a:p>
          <a:p>
            <a:pPr algn="just"/>
            <a:r>
              <a:rPr lang="en-US" dirty="0" smtClean="0"/>
              <a:t> Financial </a:t>
            </a:r>
            <a:r>
              <a:rPr lang="en-US" dirty="0"/>
              <a:t>impact on firms and financial </a:t>
            </a:r>
            <a:r>
              <a:rPr lang="en-US" dirty="0" smtClean="0"/>
              <a:t>  markets.</a:t>
            </a:r>
          </a:p>
          <a:p>
            <a:pPr marL="0" indent="0">
              <a:buNone/>
            </a:pPr>
            <a:endParaRPr lang="en-US" dirty="0"/>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4" y="5483961"/>
            <a:ext cx="3837710" cy="11454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VID-1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87" r="11512"/>
          <a:stretch/>
        </p:blipFill>
        <p:spPr bwMode="auto">
          <a:xfrm>
            <a:off x="9837250" y="1672790"/>
            <a:ext cx="2064327" cy="170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24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12619"/>
            <a:ext cx="10044546" cy="4281056"/>
          </a:xfrm>
        </p:spPr>
        <p:txBody>
          <a:bodyPr/>
          <a:lstStyle/>
          <a:p>
            <a:pPr marL="0" indent="0">
              <a:buNone/>
            </a:pPr>
            <a:endParaRPr lang="en-US" dirty="0" smtClean="0"/>
          </a:p>
          <a:p>
            <a:r>
              <a:rPr lang="en-US" dirty="0"/>
              <a:t>Due to COVID -19 Impact on Halal Food Market is expected to grow with the CAGR of 4.2% by </a:t>
            </a:r>
            <a:r>
              <a:rPr lang="en-US" dirty="0" smtClean="0"/>
              <a:t>2027</a:t>
            </a:r>
            <a:endParaRPr lang="en-US" dirty="0"/>
          </a:p>
          <a:p>
            <a:r>
              <a:rPr lang="en-US" dirty="0" smtClean="0"/>
              <a:t>The </a:t>
            </a:r>
            <a:r>
              <a:rPr lang="en-US" dirty="0"/>
              <a:t>impact of the novel COVID-19 pandemic on the Halal Food market and offers a clear assessment of the projected market fluctuations during the forecast period. </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702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3673"/>
            <a:ext cx="9947564" cy="5142491"/>
          </a:xfrm>
        </p:spPr>
        <p:txBody>
          <a:bodyPr/>
          <a:lstStyle/>
          <a:p>
            <a:pPr algn="just"/>
            <a:r>
              <a:rPr lang="en-US" dirty="0"/>
              <a:t>The different factors that are likely to impact the overall dynamics </a:t>
            </a:r>
            <a:r>
              <a:rPr lang="en-US" dirty="0" smtClean="0"/>
              <a:t>situation of </a:t>
            </a:r>
            <a:r>
              <a:rPr lang="en-US" dirty="0"/>
              <a:t>the Halal Food market over the forecast period (2019-2029) including the current trends, growth </a:t>
            </a:r>
            <a:r>
              <a:rPr lang="en-US" dirty="0" smtClean="0"/>
              <a:t>opportunities, restraining factors.</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581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4510"/>
            <a:ext cx="10972800" cy="5017800"/>
          </a:xfrm>
        </p:spPr>
        <p:txBody>
          <a:bodyPr/>
          <a:lstStyle/>
          <a:p>
            <a:pPr algn="just"/>
            <a:r>
              <a:rPr lang="en-US" dirty="0"/>
              <a:t>Halal Food Market production, market share and growth rate for each company and also covers the breakdown data (production, consumption, revenue and market share) by regions, type and applications</a:t>
            </a:r>
            <a:r>
              <a:rPr lang="en-US" dirty="0" smtClean="0"/>
              <a:t>.</a:t>
            </a:r>
          </a:p>
          <a:p>
            <a:pPr algn="just"/>
            <a:r>
              <a:rPr lang="en-US" dirty="0" smtClean="0"/>
              <a:t>Halal </a:t>
            </a:r>
            <a:r>
              <a:rPr lang="en-US" dirty="0"/>
              <a:t>Food history breakdown data from 2014 to 2018, and forecast to 2025.</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072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10972800" cy="5059365"/>
          </a:xfrm>
        </p:spPr>
        <p:txBody>
          <a:bodyPr/>
          <a:lstStyle/>
          <a:p>
            <a:pPr algn="just"/>
            <a:r>
              <a:rPr lang="en-US" dirty="0"/>
              <a:t>T</a:t>
            </a:r>
            <a:r>
              <a:rPr lang="en-US" dirty="0" smtClean="0"/>
              <a:t>he </a:t>
            </a:r>
            <a:r>
              <a:rPr lang="en-US" dirty="0"/>
              <a:t>impact of COVID-19 </a:t>
            </a:r>
            <a:r>
              <a:rPr lang="en-US" dirty="0" smtClean="0"/>
              <a:t>on </a:t>
            </a:r>
            <a:r>
              <a:rPr lang="en-US" dirty="0"/>
              <a:t>supply chain. Because of the unprecedented measures being taken in the US and globally to attempt to limit spread of the </a:t>
            </a:r>
            <a:r>
              <a:rPr lang="en-US" dirty="0" smtClean="0"/>
              <a:t>virus</a:t>
            </a:r>
            <a:endParaRPr lang="en-US" dirty="0"/>
          </a:p>
          <a:p>
            <a:pPr algn="just"/>
            <a:r>
              <a:rPr lang="en-US" dirty="0" smtClean="0"/>
              <a:t>There </a:t>
            </a:r>
            <a:r>
              <a:rPr lang="en-US" dirty="0"/>
              <a:t>have been significant disruptions to supply chains around the world. This can be particularly critical if you have been using a sole-source supplier in an area of highest outbreak.</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15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7527"/>
            <a:ext cx="10972800" cy="5128637"/>
          </a:xfrm>
        </p:spPr>
        <p:txBody>
          <a:bodyPr/>
          <a:lstStyle/>
          <a:p>
            <a:pPr algn="just"/>
            <a:r>
              <a:rPr lang="en-US" dirty="0"/>
              <a:t>T</a:t>
            </a:r>
            <a:r>
              <a:rPr lang="en-US" dirty="0" smtClean="0"/>
              <a:t>he </a:t>
            </a:r>
            <a:r>
              <a:rPr lang="en-US" dirty="0"/>
              <a:t>supply chain is significant for the food industry, particularly the hidden dangers of having to rush into sourcing from other places that you may not have time to fully assess</a:t>
            </a:r>
            <a:r>
              <a:rPr lang="en-US" dirty="0" smtClean="0"/>
              <a:t>; </a:t>
            </a:r>
            <a:r>
              <a:rPr lang="en-US" dirty="0"/>
              <a:t>the difficulty in getting product from overextended suppliers; the lack of ingredients that come only from a single high-outbreak area; and even travel to inspect a provider’s facility or bring on a new supplier.</a:t>
            </a:r>
          </a:p>
        </p:txBody>
      </p:sp>
      <p:pic>
        <p:nvPicPr>
          <p:cNvPr id="4" name="Picture 14" descr="Quip Buy - Online Super St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Halal Food Ecosystem – Its Progress, Challenges 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Halal vs Haram - What is the Difference? [How to Identify Halal Food]"/>
          <p:cNvPicPr>
            <a:picLocks noChangeAspect="1" noChangeArrowheads="1"/>
          </p:cNvPicPr>
          <p:nvPr/>
        </p:nvPicPr>
        <p:blipFill rotWithShape="1">
          <a:blip r:embed="rId4">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eneric Pharmaceutical Assocation | Linked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3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1"/>
            <a:ext cx="10972800" cy="4211782"/>
          </a:xfrm>
        </p:spPr>
        <p:txBody>
          <a:bodyPr/>
          <a:lstStyle/>
          <a:p>
            <a:pPr algn="just"/>
            <a:r>
              <a:rPr lang="en-US" dirty="0"/>
              <a:t>The outbreak of COVID-19 has brought effects on many aspects, </a:t>
            </a:r>
            <a:endParaRPr lang="en-US" dirty="0" smtClean="0"/>
          </a:p>
          <a:p>
            <a:pPr algn="just"/>
            <a:r>
              <a:rPr lang="en-US" dirty="0" smtClean="0"/>
              <a:t>Like </a:t>
            </a:r>
            <a:r>
              <a:rPr lang="en-US" dirty="0"/>
              <a:t>flight </a:t>
            </a:r>
            <a:r>
              <a:rPr lang="en-US" dirty="0" smtClean="0"/>
              <a:t>cancellations , travel </a:t>
            </a:r>
            <a:r>
              <a:rPr lang="en-US" dirty="0"/>
              <a:t>bans and </a:t>
            </a:r>
            <a:r>
              <a:rPr lang="en-US" dirty="0" smtClean="0"/>
              <a:t>quarantines </a:t>
            </a:r>
            <a:r>
              <a:rPr lang="en-US" dirty="0"/>
              <a:t>restaurants closed; all indoor events restricted; over forty countries state of emergency declared; massive slowing of the supply chain; stock market volatility; falling business confidence, growing panic among the population, and uncertainty about future.</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360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9735"/>
          <a:stretch/>
        </p:blipFill>
        <p:spPr>
          <a:xfrm>
            <a:off x="401782" y="429491"/>
            <a:ext cx="11152909" cy="4849091"/>
          </a:xfrm>
          <a:prstGeom prst="rect">
            <a:avLst/>
          </a:prstGeom>
        </p:spPr>
      </p:pic>
    </p:spTree>
    <p:extLst>
      <p:ext uri="{BB962C8B-B14F-4D97-AF65-F5344CB8AC3E}">
        <p14:creationId xmlns:p14="http://schemas.microsoft.com/office/powerpoint/2010/main" val="4121020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Halal Food Products</a:t>
            </a:r>
            <a:endParaRPr lang="en-US" dirty="0">
              <a:solidFill>
                <a:schemeClr val="accent2"/>
              </a:solidFill>
            </a:endParaRPr>
          </a:p>
        </p:txBody>
      </p:sp>
      <p:sp>
        <p:nvSpPr>
          <p:cNvPr id="3" name="Content Placeholder 2"/>
          <p:cNvSpPr>
            <a:spLocks noGrp="1"/>
          </p:cNvSpPr>
          <p:nvPr>
            <p:ph idx="1"/>
          </p:nvPr>
        </p:nvSpPr>
        <p:spPr>
          <a:xfrm>
            <a:off x="609600" y="1417639"/>
            <a:ext cx="10972800" cy="4708526"/>
          </a:xfrm>
        </p:spPr>
        <p:txBody>
          <a:bodyPr/>
          <a:lstStyle/>
          <a:p>
            <a:pPr algn="just"/>
            <a:r>
              <a:rPr lang="en-US" dirty="0">
                <a:latin typeface="Times New Roman" panose="02020603050405020304" pitchFamily="18" charset="0"/>
                <a:cs typeface="Times New Roman" panose="02020603050405020304" pitchFamily="18" charset="0"/>
              </a:rPr>
              <a:t>Halal food has mainly three types which include, </a:t>
            </a:r>
          </a:p>
          <a:p>
            <a:pPr algn="just"/>
            <a:r>
              <a:rPr lang="en-US" dirty="0">
                <a:latin typeface="Times New Roman" panose="02020603050405020304" pitchFamily="18" charset="0"/>
                <a:cs typeface="Times New Roman" panose="02020603050405020304" pitchFamily="18" charset="0"/>
              </a:rPr>
              <a:t> Fresh products.</a:t>
            </a:r>
          </a:p>
          <a:p>
            <a:pPr algn="just"/>
            <a:r>
              <a:rPr lang="en-US" dirty="0">
                <a:latin typeface="Times New Roman" panose="02020603050405020304" pitchFamily="18" charset="0"/>
                <a:cs typeface="Times New Roman" panose="02020603050405020304" pitchFamily="18" charset="0"/>
              </a:rPr>
              <a:t> Frozen salty products.</a:t>
            </a:r>
          </a:p>
          <a:p>
            <a:pPr algn="just"/>
            <a:r>
              <a:rPr lang="en-US" dirty="0">
                <a:latin typeface="Times New Roman" panose="02020603050405020304" pitchFamily="18" charset="0"/>
                <a:cs typeface="Times New Roman" panose="02020603050405020304" pitchFamily="18" charset="0"/>
              </a:rPr>
              <a:t> Processed products. </a:t>
            </a:r>
          </a:p>
          <a:p>
            <a:pPr algn="just"/>
            <a:r>
              <a:rPr lang="en-US" dirty="0">
                <a:latin typeface="Times New Roman" panose="02020603050405020304" pitchFamily="18" charset="0"/>
                <a:cs typeface="Times New Roman" panose="02020603050405020304" pitchFamily="18" charset="0"/>
              </a:rPr>
              <a:t>With large number of Islamic population and economy development the consumers will need more halal food products. </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9767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8365"/>
            <a:ext cx="10972800" cy="5017800"/>
          </a:xfrm>
        </p:spPr>
        <p:txBody>
          <a:bodyPr/>
          <a:lstStyle/>
          <a:p>
            <a:pPr algn="just"/>
            <a:r>
              <a:rPr lang="en-US" dirty="0">
                <a:latin typeface="Times New Roman" panose="02020603050405020304" pitchFamily="18" charset="0"/>
                <a:cs typeface="Times New Roman" panose="02020603050405020304" pitchFamily="18" charset="0"/>
              </a:rPr>
              <a:t>In consumption market, the global consumption value of halal food increases with the 8.14% average growth rate.</a:t>
            </a:r>
          </a:p>
          <a:p>
            <a:pPr algn="just"/>
            <a:r>
              <a:rPr lang="en-US" dirty="0">
                <a:latin typeface="Times New Roman" panose="02020603050405020304" pitchFamily="18" charset="0"/>
                <a:cs typeface="Times New Roman" panose="02020603050405020304" pitchFamily="18" charset="0"/>
              </a:rPr>
              <a:t>East Asia and Middle East and North Africa are the mainly consumption regions due to the bigger demand of downstream applications.</a:t>
            </a:r>
          </a:p>
          <a:p>
            <a:pPr algn="just"/>
            <a:r>
              <a:rPr lang="en-US" dirty="0">
                <a:latin typeface="Times New Roman" panose="02020603050405020304" pitchFamily="18" charset="0"/>
                <a:cs typeface="Times New Roman" panose="02020603050405020304" pitchFamily="18" charset="0"/>
              </a:rPr>
              <a:t>In 2015, these two regions occupied 56.83% of the global consumption volume in total</a:t>
            </a:r>
            <a:r>
              <a:rPr lang="en-US" dirty="0"/>
              <a:t>.</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46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06582"/>
            <a:ext cx="10972800" cy="3422073"/>
          </a:xfrm>
        </p:spPr>
        <p:txBody>
          <a:bodyPr/>
          <a:lstStyle/>
          <a:p>
            <a:pPr algn="just"/>
            <a:r>
              <a:rPr lang="en-US" dirty="0">
                <a:latin typeface="Times New Roman" panose="02020603050405020304" pitchFamily="18" charset="0"/>
                <a:cs typeface="Times New Roman" panose="02020603050405020304" pitchFamily="18" charset="0"/>
              </a:rPr>
              <a:t>The major raw materials for halal food are:</a:t>
            </a:r>
          </a:p>
          <a:p>
            <a:pPr algn="just"/>
            <a:r>
              <a:rPr lang="en-US" dirty="0">
                <a:latin typeface="Times New Roman" panose="02020603050405020304" pitchFamily="18" charset="0"/>
                <a:cs typeface="Times New Roman" panose="02020603050405020304" pitchFamily="18" charset="0"/>
              </a:rPr>
              <a:t>Fresh </a:t>
            </a:r>
            <a:r>
              <a:rPr lang="en-US" dirty="0" smtClean="0">
                <a:latin typeface="Times New Roman" panose="02020603050405020304" pitchFamily="18" charset="0"/>
                <a:cs typeface="Times New Roman" panose="02020603050405020304" pitchFamily="18" charset="0"/>
              </a:rPr>
              <a:t>meat ,food </a:t>
            </a:r>
            <a:r>
              <a:rPr lang="en-US" dirty="0">
                <a:latin typeface="Times New Roman" panose="02020603050405020304" pitchFamily="18" charset="0"/>
                <a:cs typeface="Times New Roman" panose="02020603050405020304" pitchFamily="18" charset="0"/>
              </a:rPr>
              <a:t>seasoning ,packing materials and other additives. </a:t>
            </a:r>
          </a:p>
          <a:p>
            <a:pPr algn="just"/>
            <a:r>
              <a:rPr lang="en-US" dirty="0">
                <a:latin typeface="Times New Roman" panose="02020603050405020304" pitchFamily="18" charset="0"/>
                <a:cs typeface="Times New Roman" panose="02020603050405020304" pitchFamily="18" charset="0"/>
              </a:rPr>
              <a:t>Fluctuations in the price of the upstream product will impact on the production cost of halal food and then impact the price of halal food.</a:t>
            </a:r>
          </a:p>
          <a:p>
            <a:pPr algn="just"/>
            <a:r>
              <a:rPr lang="en-US" dirty="0">
                <a:latin typeface="Times New Roman" panose="02020603050405020304" pitchFamily="18" charset="0"/>
                <a:cs typeface="Times New Roman" panose="02020603050405020304" pitchFamily="18" charset="0"/>
              </a:rPr>
              <a:t>The production cost of halal food is also an important factor which could impact the price of halal food. </a:t>
            </a: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142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22219"/>
            <a:ext cx="10848109" cy="5003946"/>
          </a:xfrm>
        </p:spPr>
        <p:txBody>
          <a:bodyPr/>
          <a:lstStyle/>
          <a:p>
            <a:pPr algn="just"/>
            <a:r>
              <a:rPr lang="en-US" dirty="0">
                <a:latin typeface="Times New Roman" panose="02020603050405020304" pitchFamily="18" charset="0"/>
                <a:cs typeface="Times New Roman" panose="02020603050405020304" pitchFamily="18" charset="0"/>
              </a:rPr>
              <a:t>The halal food manufacturers are trying to reduce production cost by developing production </a:t>
            </a:r>
            <a:r>
              <a:rPr lang="en-US" dirty="0" smtClean="0">
                <a:latin typeface="Times New Roman" panose="02020603050405020304" pitchFamily="18" charset="0"/>
                <a:cs typeface="Times New Roman" panose="02020603050405020304" pitchFamily="18" charset="0"/>
              </a:rPr>
              <a:t>method</a:t>
            </a:r>
          </a:p>
          <a:p>
            <a:pPr algn="just"/>
            <a:r>
              <a:rPr lang="en-US" dirty="0">
                <a:latin typeface="Times New Roman" panose="02020603050405020304" pitchFamily="18" charset="0"/>
                <a:cs typeface="Times New Roman" panose="02020603050405020304" pitchFamily="18" charset="0"/>
              </a:rPr>
              <a:t>The global Halal Food market is valued at 1140 million USD in 2018 and will reach 1590 million USD by the end of 2025, growing at a CAGR of 4.3% during 2019-2025.</a:t>
            </a:r>
          </a:p>
          <a:p>
            <a:pPr algn="just"/>
            <a:endParaRPr lang="en-US" dirty="0"/>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499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2327"/>
            <a:ext cx="10848109" cy="4823837"/>
          </a:xfrm>
        </p:spPr>
        <p:txBody>
          <a:bodyPr/>
          <a:lstStyle/>
          <a:p>
            <a:pPr algn="just"/>
            <a:r>
              <a:rPr lang="en-US" dirty="0">
                <a:latin typeface="Times New Roman" panose="02020603050405020304" pitchFamily="18" charset="0"/>
                <a:cs typeface="Times New Roman" panose="02020603050405020304" pitchFamily="18" charset="0"/>
              </a:rPr>
              <a:t>The core opportunity is about halal newcomers challenging today’s global leaders in the food and beverage industry.</a:t>
            </a:r>
          </a:p>
          <a:p>
            <a:pPr algn="just"/>
            <a:r>
              <a:rPr lang="en-US" dirty="0">
                <a:latin typeface="Times New Roman" panose="02020603050405020304" pitchFamily="18" charset="0"/>
                <a:cs typeface="Times New Roman" panose="02020603050405020304" pitchFamily="18" charset="0"/>
              </a:rPr>
              <a:t>The halal food industry is set for rapid growth and could exceed a US$1 trillion industry by 2020, it will give rise to new companies challenging existing multinationals for market share</a:t>
            </a:r>
            <a:endParaRPr lang="en-US" dirty="0"/>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015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Risk of Cross-Contamination</a:t>
            </a:r>
            <a:endParaRPr lang="en-US" dirty="0">
              <a:solidFill>
                <a:schemeClr val="accent2"/>
              </a:solidFill>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Halal food supply chain has been exposed with many risks that would affect the halal food supply chain integrity.</a:t>
            </a:r>
          </a:p>
          <a:p>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risks is cross-contamination between halal and non-halal food products. </a:t>
            </a:r>
          </a:p>
          <a:p>
            <a:r>
              <a:rPr lang="en-US" dirty="0">
                <a:latin typeface="Times New Roman" panose="02020603050405020304" pitchFamily="18" charset="0"/>
                <a:cs typeface="Times New Roman" panose="02020603050405020304" pitchFamily="18" charset="0"/>
              </a:rPr>
              <a:t>Cross-contamination occurs when halal food product has a direct contact with non-halal food or non food product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2" descr="The Halal Food Ecosystem – Its Progress, Challenges an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5" y="5496366"/>
            <a:ext cx="3962400" cy="124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alal vs Haram - What is the Difference? [How to Identify Halal Food]"/>
          <p:cNvPicPr>
            <a:picLocks noChangeAspect="1" noChangeArrowheads="1"/>
          </p:cNvPicPr>
          <p:nvPr/>
        </p:nvPicPr>
        <p:blipFill rotWithShape="1">
          <a:blip r:embed="rId3">
            <a:extLst>
              <a:ext uri="{28A0092B-C50C-407E-A947-70E740481C1C}">
                <a14:useLocalDpi xmlns:a14="http://schemas.microsoft.com/office/drawing/2010/main" val="0"/>
              </a:ext>
            </a:extLst>
          </a:blip>
          <a:srcRect r="49036"/>
          <a:stretch/>
        </p:blipFill>
        <p:spPr bwMode="auto">
          <a:xfrm>
            <a:off x="4156365" y="5496366"/>
            <a:ext cx="2647833" cy="1176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eneric Pharmaceutical Assocation | Linke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4144" y="5496366"/>
            <a:ext cx="2673929" cy="12438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Quip Buy - Online Super S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019" y="5483961"/>
            <a:ext cx="2410691" cy="120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85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7424</TotalTime>
  <Words>1857</Words>
  <Application>Microsoft Office PowerPoint</Application>
  <PresentationFormat>Widescreen</PresentationFormat>
  <Paragraphs>164</Paragraphs>
  <Slides>38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Calibri</vt:lpstr>
      <vt:lpstr>Times New Roman</vt:lpstr>
      <vt:lpstr>Modèle par défaut</vt:lpstr>
      <vt:lpstr>PowerPoint Presentation</vt:lpstr>
      <vt:lpstr>HALAL PRODUCTS</vt:lpstr>
      <vt:lpstr>Halal Food</vt:lpstr>
      <vt:lpstr>Halal Food Products</vt:lpstr>
      <vt:lpstr>PowerPoint Presentation</vt:lpstr>
      <vt:lpstr>PowerPoint Presentation</vt:lpstr>
      <vt:lpstr>PowerPoint Presentation</vt:lpstr>
      <vt:lpstr>PowerPoint Presentation</vt:lpstr>
      <vt:lpstr>Risk of Cross-Contamination</vt:lpstr>
      <vt:lpstr>PowerPoint Presentation</vt:lpstr>
      <vt:lpstr>CHALLENGES IN INTERNATIONAL TRADE OF HALAL FOOD PRODUCTS</vt:lpstr>
      <vt:lpstr>PowerPoint Presentation</vt:lpstr>
      <vt:lpstr>PowerPoint Presentation</vt:lpstr>
      <vt:lpstr>HALAL PRODUCTS</vt:lpstr>
      <vt:lpstr>Global halal Industry</vt:lpstr>
      <vt:lpstr>Halal Pharmaceuticals</vt:lpstr>
      <vt:lpstr>Cont..</vt:lpstr>
      <vt:lpstr>PowerPoint Presentation</vt:lpstr>
      <vt:lpstr>PowerPoint Presentation</vt:lpstr>
      <vt:lpstr>PowerPoint Presentation</vt:lpstr>
      <vt:lpstr>Halal Cosmetics</vt:lpstr>
      <vt:lpstr>PowerPoint Presentation</vt:lpstr>
      <vt:lpstr>PowerPoint Presentation</vt:lpstr>
      <vt:lpstr>Cont…</vt:lpstr>
      <vt:lpstr>Cont..</vt:lpstr>
      <vt:lpstr>Ingredients in halal cosmetics</vt:lpstr>
      <vt:lpstr>PowerPoint Presentation</vt:lpstr>
      <vt:lpstr>PowerPoint Presentation</vt:lpstr>
      <vt:lpstr>Health Products</vt:lpstr>
      <vt:lpstr>PowerPoint Presentation</vt:lpstr>
      <vt:lpstr>Impact of Covid-19 on Halal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Roba</dc:creator>
  <cp:lastModifiedBy>Muhammad Arshad</cp:lastModifiedBy>
  <cp:revision>383</cp:revision>
  <dcterms:created xsi:type="dcterms:W3CDTF">2016-10-27T03:15:04Z</dcterms:created>
  <dcterms:modified xsi:type="dcterms:W3CDTF">2020-06-23T07:28:44Z</dcterms:modified>
</cp:coreProperties>
</file>